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67" autoAdjust="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173" y="0"/>
            <a:ext cx="4002299" cy="352143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B16F0DB-CE61-4C41-8D75-318962CB1F7E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9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173" y="6658259"/>
            <a:ext cx="4002299" cy="352142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72C0C58-31AC-4923-BAD5-609A86C1B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C7700F5C-86CC-4C69-B0C5-25CAA8428A34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F82B2CB-2AE5-4689-97D0-7BA13BF1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8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FF9B96-0C98-4578-B5D5-ED98F3344B63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69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B2CB-2AE5-4689-97D0-7BA13BF16E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6FDA6C-CD86-4BF3-9599-28BBAED74223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defTabSz="926588"/>
            <a:endParaRPr lang="en-US" altLang="en-US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883A7D-DA03-46EB-ACB0-A208C61EE064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96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6588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AB6560-52E3-4EA3-88C6-EF0CEB9D5D43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917688-09EF-4BF0-BDC3-D71550F14AE5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33D74-5430-4350-87F5-46646C3ED724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4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94EF6F-9745-4DFC-AA22-FE2473E5865B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8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3D7E50-FA6C-4973-A87E-0BF84C4EC73D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4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AA0553-4F4D-4128-B6E2-ECE217FB3D1E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6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6588"/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1270" indent="-285104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0415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596582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2748" indent="-228083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08914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65079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1245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77411" indent="-22808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C7225D-9376-48D4-9D11-9FC7CD430948}" type="slidenum">
              <a:rPr lang="en-US" altLang="en-US" sz="13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93500D-027D-40FC-A1B4-E2B0A4270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1325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78388-E011-43E9-8C15-5B98FAD716E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49064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FFC52-B74A-4F85-B41B-63945B37AA3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14631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7024-7334-4450-90C5-55622C983D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62236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E14-7221-4431-9C1F-08738D1398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82046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9409-89AB-45CE-B613-2BCC1B1790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11453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6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DA2BF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4F228B-1FED-43D0-9A91-A6D99C9F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80657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6B64E-3552-402F-B69E-80484D4B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1025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25D0BFCF-962B-4F70-A938-D4462A3F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16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741F80F-A025-4F78-A412-BAF032DD0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7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FF9C6-B8EC-4BB8-8A9A-92F630BBB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60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D3E32-C14C-47CB-8902-B5C059A46A6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46773"/>
      </p:ext>
    </p:extLst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096D7B8E-6599-475A-B16A-562D89221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55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02BDE-F85F-46AF-A290-F8E50B6AF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2696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A7F257-2BD0-44AF-9DF2-BA5160AB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04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E8E83C74-0051-41C5-A3AB-507C1D40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81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168E-2ECF-44BF-B398-1550A97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15067"/>
      </p:ext>
    </p:extLst>
  </p:cSld>
  <p:clrMapOvr>
    <a:masterClrMapping/>
  </p:clrMapOvr>
  <p:transition spd="med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74AC-9BBB-440B-9291-2779811C3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98623"/>
      </p:ext>
    </p:extLst>
  </p:cSld>
  <p:clrMapOvr>
    <a:masterClrMapping/>
  </p:clrMapOvr>
  <p:transition spd="med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C62F-8296-44FC-80C0-5B2C1C56D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18423"/>
      </p:ext>
    </p:extLst>
  </p:cSld>
  <p:clrMapOvr>
    <a:masterClrMapping/>
  </p:clrMapOvr>
  <p:transition spd="med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AEF7B-5FA5-467E-9112-C91A0390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8680"/>
      </p:ext>
    </p:extLst>
  </p:cSld>
  <p:clrMapOvr>
    <a:masterClrMapping/>
  </p:clrMapOvr>
  <p:transition spd="med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914400" y="2362200"/>
            <a:ext cx="3924300" cy="3733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467B1-E2CD-4A98-B04D-61346683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3261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9190AE-98CA-4349-B5C9-9ECBFDEAD1F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47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DE90E9-FB50-4EA2-8F9F-1E2D0D2D6EC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9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3395D4-E920-4177-BA4B-A6610871CF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1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2E6087-2C97-425B-9F0F-0355A1F0E39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28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1B12F-980D-45A9-BEA3-D1896D21A30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28913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115564-1A55-4F18-81D1-7DC77954678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13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DC73754-5F9B-445E-8163-93FB678C716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73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07137-7E75-46AD-8EFA-D83584D6569B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DF3BEC-DE6A-48EC-8E60-6B3ACDC970E4}" type="slidenum">
              <a:rPr 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 spd="med">
    <p:split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iu.edu/adminis/payroll/payroll.s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nopy.tamus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tamus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udgetandpayroll@tami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19200"/>
            <a:ext cx="3505200" cy="3810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5000" dirty="0" smtClean="0"/>
              <a:t>PAYROLL</a:t>
            </a:r>
            <a:r>
              <a:rPr sz="2000" dirty="0" smtClean="0"/>
              <a:t/>
            </a:r>
            <a:br>
              <a:rPr sz="2000" dirty="0" smtClean="0"/>
            </a:br>
            <a:r>
              <a:rPr sz="2000" dirty="0" smtClean="0"/>
              <a:t/>
            </a:r>
            <a:br>
              <a:rPr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sz="2000" dirty="0" smtClean="0"/>
              <a:t/>
            </a:r>
            <a:br>
              <a:rPr sz="2000" dirty="0" smtClean="0"/>
            </a:br>
            <a:r>
              <a:rPr sz="2000" dirty="0" smtClean="0"/>
              <a:t/>
            </a:r>
            <a:br>
              <a:rPr sz="2000" dirty="0" smtClean="0"/>
            </a:br>
            <a:r>
              <a:rPr lang="en-US" sz="2000" dirty="0" smtClean="0"/>
              <a:t>DENISSE GARZA</a:t>
            </a:r>
            <a:br>
              <a:rPr lang="en-US" sz="2000" dirty="0" smtClean="0"/>
            </a:br>
            <a:r>
              <a:rPr lang="en-US" sz="2000" dirty="0" smtClean="0"/>
              <a:t>CHRISTY MARTINEZ</a:t>
            </a:r>
            <a:br>
              <a:rPr lang="en-US" sz="2000" dirty="0" smtClean="0"/>
            </a:br>
            <a:r>
              <a:rPr lang="en-US" sz="2000" dirty="0" smtClean="0"/>
              <a:t>NORA LERMA</a:t>
            </a:r>
            <a:br>
              <a:rPr lang="en-US" sz="2000" dirty="0" smtClean="0"/>
            </a:br>
            <a:r>
              <a:rPr lang="en-US" sz="2000" dirty="0" smtClean="0"/>
              <a:t>FRED JUAREZ III</a:t>
            </a:r>
            <a:endParaRPr b="0" i="1" u="sng" dirty="0" smtClean="0"/>
          </a:p>
        </p:txBody>
      </p:sp>
      <p:pic>
        <p:nvPicPr>
          <p:cNvPr id="46083" name="Picture 5" descr="C:\Documents and Settings\christy.martinez\Local Settings\Temporary Internet Files\Content.IE5\FAYBL82Y\MC90044152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3513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06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4038"/>
            <a:ext cx="8229600" cy="4525962"/>
          </a:xfrm>
        </p:spPr>
        <p:txBody>
          <a:bodyPr/>
          <a:lstStyle/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Departments are responsible for training their employees </a:t>
            </a:r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on how </a:t>
            </a:r>
            <a:r>
              <a:rPr lang="en-US" altLang="en-US" sz="2000" dirty="0">
                <a:solidFill>
                  <a:schemeClr val="tx2"/>
                </a:solidFill>
                <a:latin typeface="+mj-lt"/>
              </a:rPr>
              <a:t>to submit their </a:t>
            </a:r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timesheets in the </a:t>
            </a:r>
            <a:r>
              <a:rPr lang="en-US" altLang="en-US" sz="2000" dirty="0" smtClean="0">
                <a:solidFill>
                  <a:schemeClr val="tx2"/>
                </a:solidFill>
              </a:rPr>
              <a:t>TimeTraq system. </a:t>
            </a:r>
            <a:endParaRPr lang="en-US" altLang="en-US" sz="2000" dirty="0" smtClean="0">
              <a:solidFill>
                <a:schemeClr val="tx2"/>
              </a:solidFill>
              <a:latin typeface="+mj-lt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altLang="en-US" sz="1000" dirty="0">
              <a:solidFill>
                <a:schemeClr val="tx2"/>
              </a:solidFill>
              <a:latin typeface="+mj-lt"/>
            </a:endParaRPr>
          </a:p>
          <a:p>
            <a:pPr eaLnBrk="1" hangingPunct="1"/>
            <a:r>
              <a:rPr lang="en-US" sz="2000" dirty="0">
                <a:solidFill>
                  <a:schemeClr val="tx2"/>
                </a:solidFill>
                <a:latin typeface="+mj-lt"/>
              </a:rPr>
              <a:t>Student Employees enter only the number of hours worked per day while work-studies record time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and time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out.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dirty="0">
                <a:solidFill>
                  <a:srgbClr val="464646"/>
                </a:solidFill>
                <a:latin typeface="Calibri" pitchFamily="34" charset="0"/>
              </a:rPr>
              <a:t>TIMETRAQ Reminders</a:t>
            </a:r>
            <a:r>
              <a:rPr lang="en-US" altLang="en-US" sz="4400" dirty="0">
                <a:solidFill>
                  <a:srgbClr val="464646"/>
                </a:solidFill>
                <a:latin typeface="Calibri" pitchFamily="34" charset="0"/>
              </a:rPr>
              <a:t/>
            </a:r>
            <a:br>
              <a:rPr lang="en-US" altLang="en-US" sz="4400" dirty="0">
                <a:solidFill>
                  <a:srgbClr val="464646"/>
                </a:solidFill>
                <a:latin typeface="Calibri" pitchFamily="34" charset="0"/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3974"/>
          <a:stretch/>
        </p:blipFill>
        <p:spPr>
          <a:xfrm>
            <a:off x="1428750" y="2743200"/>
            <a:ext cx="6286500" cy="3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7140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134122" y="3979101"/>
            <a:ext cx="6933678" cy="2667000"/>
          </a:xfrm>
        </p:spPr>
        <p:txBody>
          <a:bodyPr rtlCol="0">
            <a:normAutofit/>
          </a:bodyPr>
          <a:lstStyle/>
          <a:p>
            <a:pPr marL="225425" lvl="1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500" dirty="0" smtClean="0">
                <a:latin typeface="+mj-lt"/>
              </a:rPr>
              <a:t>Please </a:t>
            </a:r>
            <a:r>
              <a:rPr lang="en-US" sz="1500" dirty="0">
                <a:latin typeface="+mj-lt"/>
              </a:rPr>
              <a:t>ensure employees work the hours reported.</a:t>
            </a:r>
          </a:p>
          <a:p>
            <a:pPr marL="225425" lvl="1" indent="-225425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1200" dirty="0">
              <a:latin typeface="+mj-lt"/>
            </a:endParaRPr>
          </a:p>
          <a:p>
            <a:pPr marL="225425" lvl="1" indent="-225425"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en-US" sz="1500" dirty="0" smtClean="0">
                <a:latin typeface="+mj-lt"/>
              </a:rPr>
              <a:t>-  It </a:t>
            </a:r>
            <a:r>
              <a:rPr lang="en-US" sz="1500" dirty="0">
                <a:latin typeface="+mj-lt"/>
              </a:rPr>
              <a:t>is better to </a:t>
            </a:r>
            <a:r>
              <a:rPr lang="en-US" sz="1500" b="1" dirty="0">
                <a:latin typeface="+mj-lt"/>
              </a:rPr>
              <a:t>under</a:t>
            </a:r>
            <a:r>
              <a:rPr lang="en-US" sz="1500" dirty="0">
                <a:latin typeface="+mj-lt"/>
              </a:rPr>
              <a:t>estimate than overestimate hours </a:t>
            </a:r>
            <a:r>
              <a:rPr lang="en-US" sz="1500" dirty="0" smtClean="0">
                <a:latin typeface="+mj-lt"/>
              </a:rPr>
              <a:t>when unsure of work </a:t>
            </a:r>
            <a:r>
              <a:rPr lang="en-US" sz="1500" dirty="0">
                <a:latin typeface="+mj-lt"/>
              </a:rPr>
              <a:t>schedule.</a:t>
            </a:r>
          </a:p>
          <a:p>
            <a:pPr marL="225425" lvl="1" indent="-225425"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1200" dirty="0">
              <a:latin typeface="+mj-lt"/>
            </a:endParaRPr>
          </a:p>
          <a:p>
            <a:pPr marL="225425" lvl="1" indent="-225425" eaLnBrk="1" hangingPunct="1">
              <a:spcBef>
                <a:spcPct val="0"/>
              </a:spcBef>
              <a:buFontTx/>
              <a:buChar char="-"/>
            </a:pPr>
            <a:r>
              <a:rPr lang="en-US" altLang="en-US" sz="1500" dirty="0" smtClean="0">
                <a:latin typeface="+mj-lt"/>
              </a:rPr>
              <a:t>Inform </a:t>
            </a:r>
            <a:r>
              <a:rPr lang="en-US" altLang="en-US" sz="1500" dirty="0">
                <a:latin typeface="+mj-lt"/>
              </a:rPr>
              <a:t>students of early timesheet submission deadlines and pay </a:t>
            </a:r>
            <a:r>
              <a:rPr lang="en-US" altLang="en-US" sz="1500" dirty="0" smtClean="0">
                <a:latin typeface="+mj-lt"/>
              </a:rPr>
              <a:t>dates.</a:t>
            </a:r>
          </a:p>
          <a:p>
            <a:pPr marL="225425" lvl="1" indent="-225425" eaLnBrk="1" hangingPunct="1">
              <a:spcBef>
                <a:spcPct val="0"/>
              </a:spcBef>
              <a:buFontTx/>
              <a:buChar char="-"/>
            </a:pPr>
            <a:endParaRPr lang="en-US" altLang="en-US" sz="1200" dirty="0">
              <a:latin typeface="+mj-lt"/>
            </a:endParaRPr>
          </a:p>
          <a:p>
            <a:pPr marL="225425" lvl="1" indent="-225425" eaLnBrk="1" hangingPunct="1">
              <a:spcBef>
                <a:spcPct val="0"/>
              </a:spcBef>
              <a:buFontTx/>
              <a:buChar char="-"/>
            </a:pPr>
            <a:r>
              <a:rPr lang="en-US" altLang="en-US" sz="1500" dirty="0">
                <a:latin typeface="+mj-lt"/>
              </a:rPr>
              <a:t>To view the entire biweekly pay schedule for FY </a:t>
            </a:r>
            <a:r>
              <a:rPr lang="en-US" altLang="en-US" sz="1500" dirty="0" smtClean="0">
                <a:latin typeface="+mj-lt"/>
              </a:rPr>
              <a:t>2015, </a:t>
            </a:r>
            <a:r>
              <a:rPr lang="en-US" altLang="en-US" sz="1500" dirty="0">
                <a:latin typeface="+mj-lt"/>
              </a:rPr>
              <a:t>including payroll deadlines, go to – </a:t>
            </a:r>
            <a:r>
              <a:rPr lang="en-US" altLang="en-US" sz="1500" dirty="0">
                <a:latin typeface="+mj-lt"/>
                <a:hlinkClick r:id="rId3"/>
              </a:rPr>
              <a:t>http://www.tamiu.edu/adminis/payroll/payroll.shtml</a:t>
            </a:r>
            <a:r>
              <a:rPr lang="en-US" altLang="en-US" sz="1500" dirty="0">
                <a:latin typeface="+mj-lt"/>
              </a:rPr>
              <a:t> </a:t>
            </a: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1800" dirty="0">
              <a:latin typeface="+mj-lt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endParaRPr lang="en-US" sz="1800" dirty="0" smtClean="0">
              <a:latin typeface="+mj-lt"/>
            </a:endParaRPr>
          </a:p>
          <a:p>
            <a:pPr marL="0" lvl="1" indent="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sz="1800" dirty="0" smtClean="0"/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809625" y="304800"/>
            <a:ext cx="7543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en-US" sz="2800" b="1">
                <a:solidFill>
                  <a:srgbClr val="464646"/>
                </a:solidFill>
                <a:latin typeface="Calibri" pitchFamily="34" charset="0"/>
              </a:rPr>
              <a:t>BIWEEKLY PAY SCHEDULE –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en-US" sz="2800" b="1">
                <a:solidFill>
                  <a:srgbClr val="464646"/>
                </a:solidFill>
                <a:latin typeface="Calibri" pitchFamily="34" charset="0"/>
              </a:rPr>
              <a:t>FISCAL YEAR TRANSITION</a:t>
            </a:r>
          </a:p>
        </p:txBody>
      </p:sp>
      <p:pic>
        <p:nvPicPr>
          <p:cNvPr id="55300" name="Picture 5" descr="C:\Documents and Settings\evaldez\Local Settings\Temporary Internet Files\Content.IE5\1SG2G2QV\MMj02832600000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22" y="410489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177714"/>
              </p:ext>
            </p:extLst>
          </p:nvPr>
        </p:nvGraphicFramePr>
        <p:xfrm>
          <a:off x="342900" y="1371600"/>
          <a:ext cx="8077199" cy="243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899"/>
                <a:gridCol w="2095501"/>
                <a:gridCol w="1371600"/>
                <a:gridCol w="1790700"/>
                <a:gridCol w="1333499"/>
              </a:tblGrid>
              <a:tr h="5791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PAY DATE</a:t>
                      </a:r>
                      <a:endParaRPr lang="en-US" sz="1600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PAY PERIOD</a:t>
                      </a:r>
                      <a:endParaRPr lang="en-US" sz="1600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DAYS IN</a:t>
                      </a:r>
                      <a:r>
                        <a:rPr lang="en-US" sz="1600" baseline="0" dirty="0" smtClean="0"/>
                        <a:t> PAY PERIOD</a:t>
                      </a:r>
                      <a:endParaRPr lang="en-US" sz="1600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TIMESHEET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DUE</a:t>
                      </a:r>
                      <a:endParaRPr lang="en-US" sz="1600" dirty="0"/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ESTIMATED</a:t>
                      </a:r>
                      <a:r>
                        <a:rPr lang="en-US" sz="1600" baseline="0" dirty="0" smtClean="0"/>
                        <a:t> DAYS</a:t>
                      </a:r>
                      <a:endParaRPr lang="en-US" sz="1600" dirty="0"/>
                    </a:p>
                  </a:txBody>
                  <a:tcPr marT="45726" marB="45726" anchor="ctr"/>
                </a:tc>
              </a:tr>
              <a:tr h="3708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Aug. 29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Aug.</a:t>
                      </a:r>
                      <a:r>
                        <a:rPr lang="en-US" sz="1600" baseline="0" dirty="0" smtClean="0"/>
                        <a:t> 7 – Aug. 20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days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August</a:t>
                      </a:r>
                      <a:r>
                        <a:rPr lang="en-US" sz="1600" baseline="0" dirty="0" smtClean="0"/>
                        <a:t> 18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days</a:t>
                      </a:r>
                      <a:endParaRPr lang="en-US" sz="1600" dirty="0"/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</a:tr>
              <a:tr h="3708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Sept. 12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Aug. 21 – Aug. 31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August 21</a:t>
                      </a:r>
                      <a:r>
                        <a:rPr lang="en-US" sz="1600" baseline="30000" dirty="0" smtClean="0"/>
                        <a:t>st</a:t>
                      </a:r>
                      <a:endParaRPr lang="en-US" sz="1600" dirty="0"/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7 days</a:t>
                      </a:r>
                      <a:endParaRPr lang="en-US" sz="1600" dirty="0"/>
                    </a:p>
                  </a:txBody>
                  <a:tcPr marT="45726" marB="45726">
                    <a:solidFill>
                      <a:srgbClr val="FFFF00"/>
                    </a:solidFill>
                  </a:tcPr>
                </a:tc>
              </a:tr>
              <a:tr h="3708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Sept. 19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Sept. 1 – Sept. 10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 days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 11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6" marB="45726"/>
                </a:tc>
              </a:tr>
              <a:tr h="3708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Sept.</a:t>
                      </a:r>
                      <a:r>
                        <a:rPr lang="en-US" sz="1600" baseline="0" dirty="0" smtClean="0"/>
                        <a:t> 26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Sept. 11 – Sept. 17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days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September 18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6" marB="45726"/>
                </a:tc>
              </a:tr>
              <a:tr h="370888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Oct. 10</a:t>
                      </a:r>
                      <a:r>
                        <a:rPr lang="en-US" sz="1600" baseline="30000" dirty="0" smtClean="0"/>
                        <a:t>th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Sept. 18 – Oct.</a:t>
                      </a:r>
                      <a:r>
                        <a:rPr lang="en-US" sz="1600" baseline="0" dirty="0" smtClean="0"/>
                        <a:t> 1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 days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October 2</a:t>
                      </a:r>
                      <a:r>
                        <a:rPr lang="en-US" sz="1600" baseline="30000" dirty="0" smtClean="0"/>
                        <a:t>nd</a:t>
                      </a:r>
                      <a:endParaRPr lang="en-US" sz="16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</a:t>
                      </a:r>
                      <a:endParaRPr lang="en-US" sz="1600" dirty="0"/>
                    </a:p>
                  </a:txBody>
                  <a:tcPr marT="45726" marB="45726"/>
                </a:tc>
              </a:tr>
            </a:tbl>
          </a:graphicData>
        </a:graphic>
      </p:graphicFrame>
      <p:sp>
        <p:nvSpPr>
          <p:cNvPr id="55345" name="TextBox 1"/>
          <p:cNvSpPr txBox="1">
            <a:spLocks noChangeArrowheads="1"/>
          </p:cNvSpPr>
          <p:nvPr/>
        </p:nvSpPr>
        <p:spPr bwMode="auto">
          <a:xfrm>
            <a:off x="152400" y="5983288"/>
            <a:ext cx="8458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04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sz="3200" dirty="0" smtClean="0">
                <a:ea typeface="+mn-ea"/>
                <a:cs typeface="+mn-cs"/>
              </a:rPr>
              <a:t>EPA Reminders</a:t>
            </a:r>
            <a:endParaRPr lang="en-US" sz="3200" dirty="0">
              <a:ea typeface="+mn-ea"/>
              <a:cs typeface="+mn-cs"/>
            </a:endParaRPr>
          </a:p>
        </p:txBody>
      </p:sp>
      <p:sp>
        <p:nvSpPr>
          <p:cNvPr id="47107" name="Content Placeholder 2"/>
          <p:cNvSpPr txBox="1">
            <a:spLocks/>
          </p:cNvSpPr>
          <p:nvPr/>
        </p:nvSpPr>
        <p:spPr bwMode="auto">
          <a:xfrm>
            <a:off x="304800" y="1600200"/>
            <a:ext cx="8534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>
                <a:solidFill>
                  <a:srgbClr val="464646"/>
                </a:solidFill>
                <a:latin typeface="Calibri" pitchFamily="34" charset="0"/>
              </a:rPr>
              <a:t>EPA = “Completed” status = Fully approved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Record is created for the employee in the Payroll system (BPP)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Timesheet can be generated in TimeTraq</a:t>
            </a:r>
          </a:p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>
                <a:solidFill>
                  <a:srgbClr val="464646"/>
                </a:solidFill>
                <a:latin typeface="Calibri" pitchFamily="34" charset="0"/>
              </a:rPr>
              <a:t>Work study positions = Temporary = End before August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EPA required at the beginning of every fiscal year, (even if 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re-hiring the same work study from the prior term)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464646"/>
                </a:solidFill>
                <a:latin typeface="Calibri" pitchFamily="34" charset="0"/>
              </a:rPr>
              <a:t>EPAs</a:t>
            </a: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 for FY </a:t>
            </a:r>
            <a:r>
              <a:rPr lang="en-US" altLang="en-US" sz="2000" dirty="0" smtClean="0">
                <a:solidFill>
                  <a:srgbClr val="464646"/>
                </a:solidFill>
                <a:latin typeface="Calibri" pitchFamily="34" charset="0"/>
              </a:rPr>
              <a:t>2015 </a:t>
            </a: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may be created beginning </a:t>
            </a:r>
            <a:r>
              <a:rPr lang="en-US" altLang="en-US" sz="2000" u="sng" dirty="0" smtClean="0">
                <a:solidFill>
                  <a:srgbClr val="464646"/>
                </a:solidFill>
                <a:latin typeface="Calibri" pitchFamily="34" charset="0"/>
              </a:rPr>
              <a:t>8/18/2014</a:t>
            </a:r>
            <a:endParaRPr lang="en-US" altLang="en-US" sz="2000" dirty="0">
              <a:solidFill>
                <a:srgbClr val="464646"/>
              </a:solidFill>
              <a:latin typeface="Calibri" pitchFamily="34" charset="0"/>
            </a:endParaRPr>
          </a:p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>
                <a:solidFill>
                  <a:srgbClr val="464646"/>
                </a:solidFill>
                <a:latin typeface="Calibri" pitchFamily="34" charset="0"/>
              </a:rPr>
              <a:t>Permanent student positions = No pre-assigned end date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Do not require an EPA every fiscal year, only when the occupant changes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464646"/>
                </a:solidFill>
                <a:latin typeface="Calibri" pitchFamily="34" charset="0"/>
              </a:rPr>
              <a:t>Permanent student positions will be viewable in Canopy after </a:t>
            </a:r>
            <a:r>
              <a:rPr lang="en-US" altLang="en-US" sz="2000" u="sng" dirty="0">
                <a:solidFill>
                  <a:srgbClr val="464646"/>
                </a:solidFill>
                <a:latin typeface="Calibri" pitchFamily="34" charset="0"/>
              </a:rPr>
              <a:t>8/25/2014</a:t>
            </a:r>
          </a:p>
        </p:txBody>
      </p:sp>
    </p:spTree>
    <p:extLst>
      <p:ext uri="{BB962C8B-B14F-4D97-AF65-F5344CB8AC3E}">
        <p14:creationId xmlns:p14="http://schemas.microsoft.com/office/powerpoint/2010/main" val="742480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 txBox="1">
            <a:spLocks/>
          </p:cNvSpPr>
          <p:nvPr/>
        </p:nvSpPr>
        <p:spPr bwMode="auto">
          <a:xfrm>
            <a:off x="609600" y="1676400"/>
            <a:ext cx="807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4572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srgbClr val="464646"/>
                </a:solidFill>
                <a:latin typeface="Calibri" pitchFamily="34" charset="0"/>
              </a:rPr>
              <a:t>When hiring a work study, verify the PIN assigned to you by Financial Aid already exists in your adloc in the current year   (FY </a:t>
            </a:r>
            <a:r>
              <a:rPr lang="en-US" altLang="en-US" sz="2400" dirty="0" smtClean="0">
                <a:solidFill>
                  <a:srgbClr val="464646"/>
                </a:solidFill>
                <a:latin typeface="Calibri" pitchFamily="34" charset="0"/>
              </a:rPr>
              <a:t>2014).</a:t>
            </a: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srgbClr val="464646"/>
                </a:solidFill>
                <a:latin typeface="Calibri" pitchFamily="34" charset="0"/>
              </a:rPr>
              <a:t>To view the PINs assigned to your department for the current or prior year(s):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Sign in to Canopy (</a:t>
            </a: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  <a:hlinkClick r:id="rId3"/>
              </a:rPr>
              <a:t>http://canopy.tamus.edu</a:t>
            </a: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)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Select the EPA Module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Enter your departmental adloc next to </a:t>
            </a:r>
            <a:r>
              <a:rPr lang="en-US" altLang="en-US" sz="2200" u="sng" dirty="0">
                <a:solidFill>
                  <a:srgbClr val="464646"/>
                </a:solidFill>
                <a:latin typeface="Calibri" pitchFamily="34" charset="0"/>
              </a:rPr>
              <a:t>Search for</a:t>
            </a: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 (i.e. 16120014)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Click “Search” or Enter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en-US" sz="2200" dirty="0">
                <a:solidFill>
                  <a:srgbClr val="464646"/>
                </a:solidFill>
                <a:latin typeface="Calibri" pitchFamily="34" charset="0"/>
              </a:rPr>
              <a:t>Position and Document results will be displayed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5612" y="762000"/>
            <a:ext cx="8229600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3200" dirty="0" smtClean="0"/>
              <a:t>Tips for Creating EPA Documents for Students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7353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0"/>
            <a:ext cx="8229600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3200" dirty="0" smtClean="0"/>
              <a:t>Tips for Creating EPA Documents for Students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08" t="10195" r="3387" b="7152"/>
          <a:stretch/>
        </p:blipFill>
        <p:spPr bwMode="auto">
          <a:xfrm>
            <a:off x="239486" y="1447800"/>
            <a:ext cx="7913914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28600" y="1600200"/>
            <a:ext cx="3733800" cy="53340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1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34" y="706437"/>
            <a:ext cx="8229600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3200" dirty="0" smtClean="0"/>
              <a:t>Tips for Creating EPA Documents for Students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157" y="1422332"/>
            <a:ext cx="8271687" cy="535946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5638800" y="1739866"/>
            <a:ext cx="3069044" cy="774734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04800" y="1395751"/>
            <a:ext cx="3962400" cy="58544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24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125"/>
            <a:ext cx="8229600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3200" dirty="0" smtClean="0"/>
              <a:t>Tips for Creating EPA Documents for Students</a:t>
            </a:r>
            <a:endParaRPr lang="en-US" sz="3200" dirty="0"/>
          </a:p>
        </p:txBody>
      </p:sp>
      <p:sp>
        <p:nvSpPr>
          <p:cNvPr id="51203" name="Content Placeholder 2"/>
          <p:cNvSpPr txBox="1">
            <a:spLocks/>
          </p:cNvSpPr>
          <p:nvPr/>
        </p:nvSpPr>
        <p:spPr bwMode="auto">
          <a:xfrm>
            <a:off x="304800" y="14478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>
                <a:solidFill>
                  <a:srgbClr val="464646"/>
                </a:solidFill>
                <a:latin typeface="Calibri" pitchFamily="34" charset="0"/>
              </a:rPr>
              <a:t>If PIN existed in prior year – Re-activate in new year: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solidFill>
                <a:srgbClr val="464646"/>
              </a:solidFill>
              <a:latin typeface="Calibri" pitchFamily="34" charset="0"/>
            </a:endParaRPr>
          </a:p>
          <a:p>
            <a:pPr marL="0" indent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en-US" sz="2400" dirty="0" smtClean="0">
                <a:solidFill>
                  <a:srgbClr val="464646"/>
                </a:solidFill>
                <a:latin typeface="Calibri" pitchFamily="34" charset="0"/>
              </a:rPr>
              <a:t>If you are awarded a new student position, please contact our Office for specific instructions as they may vary by department. </a:t>
            </a:r>
            <a:endParaRPr lang="en-US" altLang="en-US" sz="24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464646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794" t="24116" r="72598" b="51189"/>
          <a:stretch/>
        </p:blipFill>
        <p:spPr bwMode="auto">
          <a:xfrm>
            <a:off x="685800" y="1828800"/>
            <a:ext cx="7781607" cy="214249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2971800"/>
            <a:ext cx="2133600" cy="246221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*New hire for new employees</a:t>
            </a:r>
          </a:p>
        </p:txBody>
      </p:sp>
    </p:spTree>
    <p:extLst>
      <p:ext uri="{BB962C8B-B14F-4D97-AF65-F5344CB8AC3E}">
        <p14:creationId xmlns:p14="http://schemas.microsoft.com/office/powerpoint/2010/main" val="4162989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03557"/>
            <a:ext cx="8229600" cy="57943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en-US" sz="3200" dirty="0" smtClean="0"/>
              <a:t>Tips for Creating EPA Documents for Students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85" y="1524000"/>
            <a:ext cx="8515350" cy="50101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914400" y="2438400"/>
            <a:ext cx="1524000" cy="304800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95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Tips for Creating EPA Documents for Students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575" y="1447800"/>
            <a:ext cx="85058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84188" y="1371600"/>
            <a:ext cx="8305800" cy="5029200"/>
          </a:xfrm>
        </p:spPr>
        <p:txBody>
          <a:bodyPr/>
          <a:lstStyle/>
          <a:p>
            <a:pPr marL="34290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TimeTraq module is </a:t>
            </a:r>
            <a:r>
              <a:rPr lang="en-US" altLang="en-US" sz="2000" dirty="0">
                <a:solidFill>
                  <a:schemeClr val="tx2"/>
                </a:solidFill>
              </a:rPr>
              <a:t>available thru Single Sign On (</a:t>
            </a:r>
            <a:r>
              <a:rPr lang="en-US" altLang="en-US" sz="2000" dirty="0">
                <a:solidFill>
                  <a:schemeClr val="tx2"/>
                </a:solidFill>
                <a:hlinkClick r:id="rId3"/>
              </a:rPr>
              <a:t>https://</a:t>
            </a:r>
            <a:r>
              <a:rPr lang="en-US" altLang="en-US" sz="2000" dirty="0" smtClean="0">
                <a:solidFill>
                  <a:schemeClr val="tx2"/>
                </a:solidFill>
                <a:hlinkClick r:id="rId3"/>
              </a:rPr>
              <a:t>sso.tamus.edu</a:t>
            </a:r>
            <a:r>
              <a:rPr lang="en-US" altLang="en-US" sz="2000" dirty="0" smtClean="0">
                <a:solidFill>
                  <a:schemeClr val="tx2"/>
                </a:solidFill>
              </a:rPr>
              <a:t>)</a:t>
            </a:r>
          </a:p>
          <a:p>
            <a:pPr marL="342900" lvl="1" indent="-342900" eaLnBrk="1" hangingPunct="1">
              <a:spcBef>
                <a:spcPct val="0"/>
              </a:spcBef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Prior pay period corrections or issues regarding managers, delegates and department approvers set up in TimeTraq, should be communicated to the Payroll Office via email at </a:t>
            </a:r>
            <a:r>
              <a:rPr lang="en-US" altLang="en-US" sz="2000" dirty="0" smtClean="0">
                <a:solidFill>
                  <a:schemeClr val="tx2"/>
                </a:solidFill>
                <a:hlinkClick r:id="rId4"/>
              </a:rPr>
              <a:t>budgetandpayroll@tamiu.edu</a:t>
            </a:r>
            <a:r>
              <a:rPr lang="en-US" altLang="en-US" sz="2000" dirty="0" smtClean="0">
                <a:solidFill>
                  <a:schemeClr val="tx2"/>
                </a:solidFill>
              </a:rPr>
              <a:t>.</a:t>
            </a:r>
          </a:p>
          <a:p>
            <a:pPr marL="342900" lvl="1" indent="-342900" eaLnBrk="1" hangingPunct="1">
              <a:spcBef>
                <a:spcPct val="0"/>
              </a:spcBef>
            </a:pPr>
            <a:endParaRPr lang="en-US" altLang="en-US" sz="1000" dirty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Canceled timesheets require a detailed comment specifying why the employee did not work during the reporting period.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0" lvl="1" indent="0" eaLnBrk="1" hangingPunct="1">
              <a:spcBef>
                <a:spcPct val="0"/>
              </a:spcBef>
            </a:pPr>
            <a:endParaRPr lang="en-US" altLang="en-US" sz="1000" dirty="0" smtClean="0">
              <a:solidFill>
                <a:schemeClr val="tx2"/>
              </a:solidFill>
            </a:endParaRPr>
          </a:p>
          <a:p>
            <a:pPr marL="342900" lvl="1" indent="-342900" eaLnBrk="1" hangingPunct="1">
              <a:spcBef>
                <a:spcPct val="0"/>
              </a:spcBef>
            </a:pPr>
            <a:r>
              <a:rPr lang="en-US" altLang="en-US" sz="2000" dirty="0" smtClean="0">
                <a:solidFill>
                  <a:schemeClr val="tx2"/>
                </a:solidFill>
              </a:rPr>
              <a:t>To avoid payment delays, timesheets must be submitted </a:t>
            </a:r>
            <a:r>
              <a:rPr lang="en-US" altLang="en-US" sz="2000" b="1" u="sng" dirty="0" smtClean="0">
                <a:solidFill>
                  <a:schemeClr val="tx2"/>
                </a:solidFill>
              </a:rPr>
              <a:t>to Payroll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</a:rPr>
              <a:t>by the appropriate deadline (no later than 11 am on due dates).</a:t>
            </a:r>
          </a:p>
          <a:p>
            <a:pPr marL="0" lvl="1" indent="0" eaLnBrk="1" hangingPunct="1">
              <a:spcBef>
                <a:spcPct val="0"/>
              </a:spcBef>
            </a:pPr>
            <a:endParaRPr lang="en-US" altLang="en-US" sz="2000" b="1" dirty="0" smtClean="0">
              <a:solidFill>
                <a:schemeClr val="tx2"/>
              </a:solidFill>
            </a:endParaRPr>
          </a:p>
          <a:p>
            <a:pPr marL="0" lvl="1" indent="0" algn="ctr" eaLnBrk="1" hangingPunct="1">
              <a:spcBef>
                <a:spcPct val="0"/>
              </a:spcBef>
              <a:buFont typeface="Verdana" pitchFamily="34" charset="0"/>
              <a:buNone/>
            </a:pPr>
            <a:r>
              <a:rPr lang="en-US" altLang="en-US" sz="2000" b="1" dirty="0" smtClean="0">
                <a:solidFill>
                  <a:schemeClr val="tx2"/>
                </a:solidFill>
              </a:rPr>
              <a:t>If earlier departmental deadlines are necessary, feel free to set them.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2351088" y="649288"/>
            <a:ext cx="45720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464646"/>
                </a:solidFill>
                <a:latin typeface="Calibri" pitchFamily="34" charset="0"/>
              </a:rPr>
              <a:t>TIMETRAQ Reminders</a:t>
            </a:r>
          </a:p>
        </p:txBody>
      </p:sp>
    </p:spTree>
    <p:extLst>
      <p:ext uri="{BB962C8B-B14F-4D97-AF65-F5344CB8AC3E}">
        <p14:creationId xmlns:p14="http://schemas.microsoft.com/office/powerpoint/2010/main" val="813511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573</Words>
  <Application>Microsoft Office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Concourse</vt:lpstr>
      <vt:lpstr>1_Concourse</vt:lpstr>
      <vt:lpstr>PAYROLL     DENISSE GARZA CHRISTY MARTINEZ NORA LERMA FRED JUAREZ III</vt:lpstr>
      <vt:lpstr>EPA Reminders</vt:lpstr>
      <vt:lpstr>Tips for Creating EPA Documents for Students</vt:lpstr>
      <vt:lpstr>Tips for Creating EPA Documents for Students</vt:lpstr>
      <vt:lpstr>Tips for Creating EPA Documents for Students</vt:lpstr>
      <vt:lpstr>Tips for Creating EPA Documents for Students</vt:lpstr>
      <vt:lpstr>Tips for Creating EPA Documents for Students</vt:lpstr>
      <vt:lpstr>Tips for Creating EPA Documents for Students</vt:lpstr>
      <vt:lpstr>PowerPoint Presentation</vt:lpstr>
      <vt:lpstr>TIMETRAQ Reminders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PAYROLL     CHRISTY MARTINEZ DENISSE GARZA NORA LERMA ROCIO GARCIA FRED JUAREZ III</dc:title>
  <dc:creator>Valdez, Elizabeth R</dc:creator>
  <cp:lastModifiedBy>Martinez, Christy L</cp:lastModifiedBy>
  <cp:revision>25</cp:revision>
  <cp:lastPrinted>2014-08-05T20:13:11Z</cp:lastPrinted>
  <dcterms:created xsi:type="dcterms:W3CDTF">2014-07-21T19:15:13Z</dcterms:created>
  <dcterms:modified xsi:type="dcterms:W3CDTF">2014-08-05T23:45:03Z</dcterms:modified>
</cp:coreProperties>
</file>