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330" r:id="rId5"/>
    <p:sldId id="331" r:id="rId6"/>
    <p:sldId id="333" r:id="rId7"/>
    <p:sldId id="332" r:id="rId8"/>
    <p:sldId id="334" r:id="rId9"/>
    <p:sldId id="335" r:id="rId10"/>
    <p:sldId id="329" r:id="rId11"/>
    <p:sldId id="270" r:id="rId12"/>
    <p:sldId id="336" r:id="rId13"/>
    <p:sldId id="337" r:id="rId14"/>
    <p:sldId id="306" r:id="rId15"/>
    <p:sldId id="314" r:id="rId1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993300"/>
    <a:srgbClr val="FF6699"/>
    <a:srgbClr val="CCFF99"/>
    <a:srgbClr val="66FFFF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7" autoAdjust="0"/>
    <p:restoredTop sz="78097" autoAdjust="0"/>
  </p:normalViewPr>
  <p:slideViewPr>
    <p:cSldViewPr>
      <p:cViewPr varScale="1">
        <p:scale>
          <a:sx n="90" d="100"/>
          <a:sy n="90" d="100"/>
        </p:scale>
        <p:origin x="-22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2777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3" tIns="45766" rIns="91533" bIns="457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529" y="0"/>
            <a:ext cx="3042776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3" tIns="45766" rIns="91533" bIns="457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8722"/>
            <a:ext cx="3042777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3" tIns="45766" rIns="91533" bIns="457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529" y="8838722"/>
            <a:ext cx="3042776" cy="46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3" tIns="45766" rIns="91533" bIns="457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6C10D1-CB2D-4BC0-BDDD-A865C2CDA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3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2777" cy="46720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529" y="1"/>
            <a:ext cx="3042776" cy="46720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2841EEAA-906C-45CA-90EF-6826EAA29A5B}" type="datetimeFigureOut">
              <a:rPr lang="en-US" smtClean="0"/>
              <a:t>6/23/2015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6237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802" y="4478159"/>
            <a:ext cx="5615940" cy="3664526"/>
          </a:xfrm>
          <a:prstGeom prst="rect">
            <a:avLst/>
          </a:prstGeom>
        </p:spPr>
        <p:txBody>
          <a:bodyPr vert="horz" lIns="92272" tIns="46136" rIns="92272" bIns="461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777" cy="46720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529" y="8838722"/>
            <a:ext cx="3042776" cy="46720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2E95922A-7090-4FFB-9E9C-10B8082AAE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8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5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0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2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3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8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72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0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7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2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-184544" defTabSz="922721" fontAlgn="base">
              <a:lnSpc>
                <a:spcPct val="80000"/>
              </a:lnSpc>
              <a:spcBef>
                <a:spcPts val="252"/>
              </a:spcBef>
              <a:spcAft>
                <a:spcPct val="0"/>
              </a:spcAft>
              <a:buClr>
                <a:srgbClr val="F3A447">
                  <a:tint val="85000"/>
                  <a:satMod val="285000"/>
                </a:srgbClr>
              </a:buClr>
              <a:buSzPct val="100000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5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52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5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48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79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5922A-7090-4FFB-9E9C-10B8082AAE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0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03A375-9C83-4FC1-9C3C-9D97E8178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4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1684-5E91-406D-BA4C-0718F244D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1254B-7D89-416E-AB04-A9C28597D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7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2823-8802-41E7-8BE5-ECFED6F2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7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957995-33B6-4187-9BF7-3422788F1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87E5-6C6C-40AF-A59D-7C3DB76DB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A4484-AE8B-435E-BD2F-A138C8913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9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7A48-096C-45B7-8827-C368262F8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03A159-C61A-4C63-8EEB-7FBE21FE4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6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F8482-C4AE-40BB-978D-7BE1F6C8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2DDC3-222B-4391-AB3A-6505CC0D3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ahoma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ahoma" charset="0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Tahoma" charset="0"/>
              </a:defRPr>
            </a:lvl1pPr>
            <a:extLst/>
          </a:lstStyle>
          <a:p>
            <a:pPr>
              <a:defRPr/>
            </a:pPr>
            <a:fld id="{2E45F60A-FDEF-48EA-8027-809C1DE6E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05" r:id="rId2"/>
    <p:sldLayoutId id="2147484013" r:id="rId3"/>
    <p:sldLayoutId id="2147484006" r:id="rId4"/>
    <p:sldLayoutId id="2147484007" r:id="rId5"/>
    <p:sldLayoutId id="2147484008" r:id="rId6"/>
    <p:sldLayoutId id="2147484014" r:id="rId7"/>
    <p:sldLayoutId id="2147484009" r:id="rId8"/>
    <p:sldLayoutId id="2147484015" r:id="rId9"/>
    <p:sldLayoutId id="2147484010" r:id="rId10"/>
    <p:sldLayoutId id="214748401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B4C79D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Lucida Sans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B00D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B00D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F509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udgetandpayroll@tamiu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229600" cy="28956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800000"/>
                </a:solidFill>
              </a:rPr>
              <a:t>TEXAS A&amp;M </a:t>
            </a:r>
            <a:br>
              <a:rPr lang="en-US" sz="4000" dirty="0" smtClean="0">
                <a:solidFill>
                  <a:srgbClr val="800000"/>
                </a:solidFill>
              </a:rPr>
            </a:br>
            <a:r>
              <a:rPr lang="en-US" sz="4000" dirty="0" smtClean="0">
                <a:solidFill>
                  <a:srgbClr val="800000"/>
                </a:solidFill>
              </a:rPr>
              <a:t>INTERNATIONAL UNIVERSITY</a:t>
            </a:r>
            <a:br>
              <a:rPr lang="en-US" sz="4000" dirty="0" smtClean="0">
                <a:solidFill>
                  <a:srgbClr val="800000"/>
                </a:solidFill>
              </a:rPr>
            </a:br>
            <a:r>
              <a:rPr lang="en-US" sz="4000" dirty="0" smtClean="0">
                <a:solidFill>
                  <a:srgbClr val="800000"/>
                </a:solidFill>
              </a:rPr>
              <a:t/>
            </a:r>
            <a:br>
              <a:rPr lang="en-US" sz="4000" dirty="0" smtClean="0">
                <a:solidFill>
                  <a:srgbClr val="800000"/>
                </a:solidFill>
              </a:rPr>
            </a:br>
            <a:r>
              <a:rPr lang="en-US" sz="3000" dirty="0" smtClean="0">
                <a:solidFill>
                  <a:srgbClr val="800000"/>
                </a:solidFill>
              </a:rPr>
              <a:t>Office of Budget, Payroll &amp; </a:t>
            </a:r>
            <a:br>
              <a:rPr lang="en-US" sz="3000" dirty="0" smtClean="0">
                <a:solidFill>
                  <a:srgbClr val="800000"/>
                </a:solidFill>
              </a:rPr>
            </a:br>
            <a:r>
              <a:rPr lang="en-US" sz="3000" dirty="0" smtClean="0">
                <a:solidFill>
                  <a:srgbClr val="800000"/>
                </a:solidFill>
              </a:rPr>
              <a:t>Fiscal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8001000" cy="2590800"/>
          </a:xfrm>
        </p:spPr>
        <p:txBody>
          <a:bodyPr/>
          <a:lstStyle/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3000" b="1" dirty="0" smtClean="0">
              <a:solidFill>
                <a:schemeClr val="tx1"/>
              </a:solidFill>
              <a:latin typeface="+mj-lt"/>
            </a:endParaRPr>
          </a:p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000" b="1" dirty="0" smtClean="0">
                <a:solidFill>
                  <a:schemeClr val="tx1"/>
                </a:solidFill>
                <a:latin typeface="+mj-lt"/>
              </a:rPr>
              <a:t>Payment </a:t>
            </a:r>
            <a:r>
              <a:rPr lang="en-US" altLang="en-US" sz="3000" b="1" dirty="0" smtClean="0">
                <a:solidFill>
                  <a:schemeClr val="tx1"/>
                </a:solidFill>
                <a:latin typeface="+mj-lt"/>
              </a:rPr>
              <a:t>Processing for </a:t>
            </a:r>
          </a:p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000" b="1" dirty="0" smtClean="0">
                <a:solidFill>
                  <a:schemeClr val="tx1"/>
                </a:solidFill>
                <a:latin typeface="+mj-lt"/>
              </a:rPr>
              <a:t>Summer Teaching</a:t>
            </a:r>
          </a:p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b="1" dirty="0" smtClean="0">
              <a:solidFill>
                <a:schemeClr val="tx1"/>
              </a:solidFill>
              <a:latin typeface="+mj-lt"/>
            </a:endParaRPr>
          </a:p>
          <a:p>
            <a:pPr marL="36513" algn="ctr"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b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Term Dates for Payroll Purposes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87217"/>
              </p:ext>
            </p:extLst>
          </p:nvPr>
        </p:nvGraphicFramePr>
        <p:xfrm>
          <a:off x="914400" y="1600200"/>
          <a:ext cx="73152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157"/>
                <a:gridCol w="356904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Term</a:t>
                      </a:r>
                      <a:endParaRPr lang="en-US" sz="2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Dates</a:t>
                      </a:r>
                      <a:endParaRPr lang="en-US" sz="2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Fall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9/1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/20XX– 1/15/20XX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Wintermester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1/1/20XX – 1/15/20XX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Spring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1/16/20XX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– 5/31/20XX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Maymester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5/15/20XX – 5/31/20XX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Summer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Session I (SSI)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6/1/20XX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– 7/15/20XX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Summer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Session II (SSII)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7/16/20XX – 8/31/20XX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Summer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Session III (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SSIII)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6/1/20XX – 8/31/20XX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2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857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Scenario #1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315200" cy="4114800"/>
          </a:xfrm>
        </p:spPr>
        <p:txBody>
          <a:bodyPr>
            <a:normAutofit lnSpcReduction="10000"/>
          </a:bodyPr>
          <a:lstStyle/>
          <a:p>
            <a:pPr marL="0" lvl="2" indent="0" eaLnBrk="1" hangingPunct="1">
              <a:lnSpc>
                <a:spcPct val="8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 full-time faculty is teaching one 3 SCH course in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Maymester</a:t>
            </a: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 and is currently teaching their full load for Spring. The faculty’s annual salary is $60,000. 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How should you compensate them for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Maymester</a:t>
            </a: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?</a:t>
            </a: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a. EPA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b. PBAF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c. Service Contract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How much should they be paid for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Maymester</a:t>
            </a: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a. $3,000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b. $4,000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c. $5,000</a:t>
            </a: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sz="16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857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Scenario #2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315200" cy="4114800"/>
          </a:xfrm>
        </p:spPr>
        <p:txBody>
          <a:bodyPr>
            <a:normAutofit fontScale="92500" lnSpcReduction="10000"/>
          </a:bodyPr>
          <a:lstStyle/>
          <a:p>
            <a:pPr marL="0" lvl="2" indent="0" eaLnBrk="1" hangingPunct="1">
              <a:lnSpc>
                <a:spcPct val="8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An adjunct faculty is teaching one 3 SCH course in </a:t>
            </a:r>
            <a:r>
              <a:rPr lang="en-US" b="1" dirty="0" err="1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Maymester</a:t>
            </a: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 and two 3 SCH courses in SSI. The faculty’s annual salary is $40,000. 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How should you compensate them for SSI?</a:t>
            </a: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a. EPA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b. PBAF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c. Service Contract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What is their percent effort for SSI?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a. 50%		b. 80%		c. 40%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How much should they be paid for SSI?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a. $8,000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b. $7,000</a:t>
            </a: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c. Dependent on faculty contract</a:t>
            </a:r>
            <a:endParaRPr lang="en-US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lnSpc>
                <a:spcPct val="80000"/>
              </a:lnSpc>
              <a:buClr>
                <a:schemeClr val="bg2"/>
              </a:buClr>
              <a:buNone/>
              <a:defRPr/>
            </a:pPr>
            <a:endParaRPr lang="en-US" sz="16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731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Scenario #3 &amp; #4 – Creating an EPA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>
            <a:noAutofit/>
          </a:bodyPr>
          <a:lstStyle/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u="sng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Scenario #3 - Given Information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	-Adjunct faculty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	-Teaching ENGL 1301.101 (3 SCH) for SSI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	-Tenure Status: No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	-Offer letter states faculty will be paid $2,200 per 	3SCH for Summer terms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sz="20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u="sng" dirty="0">
                <a:solidFill>
                  <a:srgbClr val="800000"/>
                </a:solidFill>
                <a:latin typeface="+mj-lt"/>
              </a:rPr>
              <a:t>Scenario </a:t>
            </a:r>
            <a:r>
              <a:rPr lang="en-US" sz="2000" b="1" u="sng" dirty="0" smtClean="0">
                <a:solidFill>
                  <a:srgbClr val="800000"/>
                </a:solidFill>
                <a:latin typeface="+mj-lt"/>
              </a:rPr>
              <a:t>#4 - Given </a:t>
            </a:r>
            <a:r>
              <a:rPr lang="en-US" sz="2000" b="1" u="sng" dirty="0">
                <a:solidFill>
                  <a:srgbClr val="800000"/>
                </a:solidFill>
                <a:latin typeface="+mj-lt"/>
              </a:rPr>
              <a:t>Information</a:t>
            </a:r>
            <a:r>
              <a:rPr lang="en-US" sz="2000" b="1" dirty="0">
                <a:solidFill>
                  <a:srgbClr val="800000"/>
                </a:solidFill>
                <a:latin typeface="+mj-lt"/>
              </a:rPr>
              <a:t>: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>
                <a:solidFill>
                  <a:srgbClr val="800000"/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-Full time faculty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>
                <a:solidFill>
                  <a:srgbClr val="800000"/>
                </a:solidFill>
                <a:latin typeface="+mj-lt"/>
              </a:rPr>
              <a:t>	-Teaching 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BIOL </a:t>
            </a:r>
            <a:r>
              <a:rPr lang="en-US" sz="2000" b="1" dirty="0">
                <a:solidFill>
                  <a:srgbClr val="800000"/>
                </a:solidFill>
                <a:latin typeface="+mj-lt"/>
              </a:rPr>
              <a:t>1301.101 (3 SCH) for 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SSII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>
                <a:solidFill>
                  <a:srgbClr val="800000"/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-Already taught 3 SCH in </a:t>
            </a:r>
            <a:r>
              <a:rPr lang="en-US" sz="2000" b="1" dirty="0" err="1" smtClean="0">
                <a:solidFill>
                  <a:srgbClr val="800000"/>
                </a:solidFill>
                <a:latin typeface="+mj-lt"/>
              </a:rPr>
              <a:t>Maymester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 and 3 SCH in 	SSI</a:t>
            </a: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>
                <a:solidFill>
                  <a:srgbClr val="800000"/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-Tenure </a:t>
            </a:r>
            <a:r>
              <a:rPr lang="en-US" sz="2000" b="1" dirty="0">
                <a:solidFill>
                  <a:srgbClr val="800000"/>
                </a:solidFill>
                <a:latin typeface="+mj-lt"/>
              </a:rPr>
              <a:t>Status: 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Yes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  <a:p>
            <a:pPr marL="0" lvl="2" indent="0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>
                <a:solidFill>
                  <a:srgbClr val="800000"/>
                </a:solidFill>
                <a:latin typeface="+mj-lt"/>
              </a:rPr>
              <a:t>	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-Annual salary is $50,000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60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0" y="53800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Summer Accounts</a:t>
            </a:r>
            <a:endParaRPr lang="en-US" sz="3600" b="1" dirty="0">
              <a:solidFill>
                <a:srgbClr val="8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54066"/>
              </p:ext>
            </p:extLst>
          </p:nvPr>
        </p:nvGraphicFramePr>
        <p:xfrm>
          <a:off x="1295400" y="1752600"/>
          <a:ext cx="6553199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4343399"/>
              </a:tblGrid>
              <a:tr h="703967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College</a:t>
                      </a:r>
                      <a:endParaRPr lang="en-US" sz="2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Summer Paying Account</a:t>
                      </a:r>
                      <a:endParaRPr lang="en-US" sz="2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812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Arts &amp; Sciences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154030 – Acct. Analysis 0010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812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Education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130751 – Acct. Analysis 0010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812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Nursing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130752 – Acct. Analysis 0010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812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Business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154032 – Acct. Analysis 0010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72200" y="5195372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of 6/23/2015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52800" y="827116"/>
            <a:ext cx="2514600" cy="25146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95400" y="2895600"/>
            <a:ext cx="6629400" cy="2971800"/>
          </a:xfrm>
          <a:prstGeom prst="rect">
            <a:avLst/>
          </a:prstGeom>
        </p:spPr>
        <p:txBody>
          <a:bodyPr anchor="b"/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500" b="1" dirty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</a:t>
            </a:r>
            <a:r>
              <a:rPr lang="en-US" sz="2500" b="1" dirty="0" smtClean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en-US" sz="2500" b="1" dirty="0" smtClean="0">
              <a:solidFill>
                <a:srgbClr val="8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Christy Martinez – ext. 2371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Denisse Garza – ext. 2369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Nora Lerma – ext. 2375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Or email: </a:t>
            </a:r>
            <a:r>
              <a:rPr lang="en-US" sz="2000" b="1" dirty="0" smtClean="0">
                <a:solidFill>
                  <a:srgbClr val="8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budgetandpayroll@tamiu.edu</a:t>
            </a:r>
            <a:endParaRPr lang="en-US" sz="2000" b="1" dirty="0" smtClean="0">
              <a:solidFill>
                <a:srgbClr val="80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5060" name="Picture 4" descr="seal 1 i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185" y="827116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2100"/>
            <a:ext cx="8153400" cy="9271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800000"/>
                </a:solidFill>
              </a:rPr>
              <a:t>ITINERARY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924800" cy="4648200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What’s an Overload?</a:t>
            </a: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Percent Effort &amp; Salary Calculations</a:t>
            </a: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EPA</a:t>
            </a:r>
            <a:r>
              <a:rPr lang="en-US" sz="28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, PBAF, </a:t>
            </a: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or </a:t>
            </a:r>
            <a:r>
              <a:rPr lang="en-US" sz="28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Service </a:t>
            </a: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Contract?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Prep Steps </a:t>
            </a: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&amp; Required Info</a:t>
            </a: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Term Dates</a:t>
            </a:r>
          </a:p>
          <a:p>
            <a:pPr marL="0" lvl="2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None/>
              <a:defRPr/>
            </a:pP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Scenarios – Creating an EPA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To Go: Summer Accounts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What’s an Overload?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7924800" cy="426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B00D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FFB00D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F509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2" indent="-18288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Font typeface="Wingdings 2"/>
              <a:buNone/>
              <a:defRPr/>
            </a:pPr>
            <a:r>
              <a:rPr lang="en-US" sz="3600" b="1" u="sng" dirty="0">
                <a:solidFill>
                  <a:srgbClr val="800000"/>
                </a:solidFill>
                <a:latin typeface="+mj-lt"/>
              </a:rPr>
              <a:t>Overload Course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: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When an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employee is already at 100% effort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(full-time/full load) for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a particular period of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time,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and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then teaches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a class in addition to that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workload for the same department,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the additional class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is an “overload course” or overload (for payroll purposes).</a:t>
            </a:r>
            <a:endParaRPr lang="en-US" sz="3600" b="1" dirty="0">
              <a:solidFill>
                <a:srgbClr val="800000"/>
              </a:solidFill>
              <a:latin typeface="+mj-lt"/>
            </a:endParaRPr>
          </a:p>
          <a:p>
            <a:pPr marL="0" lvl="2" indent="-18288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Font typeface="Wingdings 2"/>
              <a:buNone/>
              <a:defRPr/>
            </a:pPr>
            <a:endParaRPr lang="en-US" sz="1200" b="1" dirty="0">
              <a:solidFill>
                <a:srgbClr val="800000"/>
              </a:solidFill>
              <a:latin typeface="+mj-lt"/>
            </a:endParaRPr>
          </a:p>
          <a:p>
            <a:pPr marL="0" lvl="2" indent="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This applies to all faculty and non-faculty alike, and affects our ability to do an EPA to process the payment.</a:t>
            </a:r>
          </a:p>
          <a:p>
            <a:pPr marL="0" lvl="2" indent="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sz="3600" b="1" dirty="0">
              <a:solidFill>
                <a:srgbClr val="8000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What’s an Overload?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7924800" cy="403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B00D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FFB00D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F509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2" indent="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3600" b="1" u="sng" dirty="0" smtClean="0">
                <a:solidFill>
                  <a:srgbClr val="800000"/>
                </a:solidFill>
                <a:latin typeface="+mj-lt"/>
              </a:rPr>
              <a:t>Overload Rate of Pay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: An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overload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rate of pay is used when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a faculty (excluding adjunct faculty) teaches over 6 SCH in the entire Summer OR when a faculty teaches for </a:t>
            </a:r>
            <a:r>
              <a:rPr lang="en-US" sz="3600" b="1" dirty="0" err="1">
                <a:solidFill>
                  <a:srgbClr val="800000"/>
                </a:solidFill>
                <a:latin typeface="+mj-lt"/>
              </a:rPr>
              <a:t>Wintermester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and keeps their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full load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for </a:t>
            </a:r>
            <a:r>
              <a:rPr lang="en-US" sz="3600" b="1" dirty="0">
                <a:solidFill>
                  <a:srgbClr val="800000"/>
                </a:solidFill>
                <a:latin typeface="+mj-lt"/>
              </a:rPr>
              <a:t>the Spring. </a:t>
            </a:r>
            <a:endParaRPr lang="en-US" sz="3600" b="1" dirty="0" smtClean="0">
              <a:solidFill>
                <a:srgbClr val="800000"/>
              </a:solidFill>
              <a:latin typeface="+mj-lt"/>
            </a:endParaRPr>
          </a:p>
          <a:p>
            <a:pPr marL="0" lvl="2" indent="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sz="1100" b="1" dirty="0">
              <a:solidFill>
                <a:srgbClr val="800000"/>
              </a:solidFill>
              <a:latin typeface="+mj-lt"/>
            </a:endParaRPr>
          </a:p>
          <a:p>
            <a:pPr marL="0" lvl="2" indent="0" eaLnBrk="1" hangingPunct="1">
              <a:lnSpc>
                <a:spcPct val="120000"/>
              </a:lnSpc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When </a:t>
            </a:r>
            <a:r>
              <a:rPr lang="en-US" sz="2900" b="1" dirty="0">
                <a:solidFill>
                  <a:srgbClr val="800000"/>
                </a:solidFill>
                <a:latin typeface="+mj-lt"/>
              </a:rPr>
              <a:t>this happens, the course in excess of 6 SCH (for Summer</a:t>
            </a: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), </a:t>
            </a:r>
            <a:r>
              <a:rPr lang="en-US" sz="2900" b="1" dirty="0">
                <a:solidFill>
                  <a:srgbClr val="800000"/>
                </a:solidFill>
                <a:latin typeface="+mj-lt"/>
              </a:rPr>
              <a:t>or </a:t>
            </a: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in excess of the </a:t>
            </a:r>
            <a:r>
              <a:rPr lang="en-US" sz="2900" b="1" dirty="0">
                <a:solidFill>
                  <a:srgbClr val="800000"/>
                </a:solidFill>
                <a:latin typeface="+mj-lt"/>
              </a:rPr>
              <a:t>full load (for Spring</a:t>
            </a: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), </a:t>
            </a:r>
            <a:r>
              <a:rPr lang="en-US" sz="2900" b="1" dirty="0">
                <a:solidFill>
                  <a:srgbClr val="800000"/>
                </a:solidFill>
                <a:latin typeface="+mj-lt"/>
              </a:rPr>
              <a:t>will be paid at a flat “overload rate” of $</a:t>
            </a:r>
            <a:r>
              <a:rPr lang="en-US" sz="2900" b="1" dirty="0" smtClean="0">
                <a:solidFill>
                  <a:srgbClr val="800000"/>
                </a:solidFill>
                <a:latin typeface="+mj-lt"/>
              </a:rPr>
              <a:t>3000 ($1000 per 1 SCH).</a:t>
            </a:r>
            <a:endParaRPr lang="en-US" sz="29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81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Percent Effort Calculations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770229"/>
              </p:ext>
            </p:extLst>
          </p:nvPr>
        </p:nvGraphicFramePr>
        <p:xfrm>
          <a:off x="533400" y="1447800"/>
          <a:ext cx="8077199" cy="310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667000"/>
                <a:gridCol w="4190999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Faculty Type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Term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Percent Effort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95558">
                <a:tc rowSpan="2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Full-time Faculty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Fall/Spring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l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Dependent on Faculty Contract</a:t>
                      </a:r>
                      <a:endParaRPr kumimoji="0"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95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Summer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l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50% per 3 SCH (6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SCH-Full Load)</a:t>
                      </a:r>
                      <a:endParaRPr kumimoji="0"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95558">
                <a:tc rowSpan="2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Adjunct Faculty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Fall/Spring</a:t>
                      </a:r>
                    </a:p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200" b="1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Inc. </a:t>
                      </a:r>
                      <a:r>
                        <a:rPr kumimoji="0" lang="en-US" sz="1200" b="1" u="none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Wintermester</a:t>
                      </a:r>
                      <a:r>
                        <a:rPr kumimoji="0" lang="en-US" sz="1200" b="1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200" b="1" u="none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Maymester</a:t>
                      </a:r>
                      <a:endParaRPr kumimoji="0" lang="en-US" sz="12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-18288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20% per 3 SCH (15 SCH-Full Load)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95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Summer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-18288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40% per 3 SCH (7.5 SCH-Full Load)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4648200"/>
            <a:ext cx="79248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B00D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FFB00D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F509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2" indent="0" algn="ctr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Tip: Divide the # of SCH that the faculty is teaching by the full load for that term to calculate percent effort.</a:t>
            </a:r>
          </a:p>
          <a:p>
            <a:pPr marL="0" lvl="2" indent="0" algn="ctr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endParaRPr lang="en-US" sz="1000" b="1" dirty="0" smtClean="0">
              <a:solidFill>
                <a:srgbClr val="800000"/>
              </a:solidFill>
              <a:latin typeface="+mj-lt"/>
            </a:endParaRPr>
          </a:p>
          <a:p>
            <a:pPr marL="0" lvl="2" indent="0" algn="ctr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Ex. Adjunct faculty teaching 9 SCH in Spring.</a:t>
            </a:r>
          </a:p>
          <a:p>
            <a:pPr marL="0" lvl="2" indent="0" algn="ctr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9 SCH/15 SCH = 60% effort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07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Salary Calculations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76686"/>
              </p:ext>
            </p:extLst>
          </p:nvPr>
        </p:nvGraphicFramePr>
        <p:xfrm>
          <a:off x="609601" y="1447800"/>
          <a:ext cx="7924799" cy="3768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/>
                <a:gridCol w="1828800"/>
                <a:gridCol w="4419600"/>
              </a:tblGrid>
              <a:tr h="5774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Faculty Type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Term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Salary Calculations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64139">
                <a:tc rowSpan="3"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Full-Time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Faculty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Fall/Spring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l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Dependent on Faculty Contract</a:t>
                      </a:r>
                      <a:endParaRPr kumimoji="0"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81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Summer*</a:t>
                      </a:r>
                    </a:p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2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Inc.</a:t>
                      </a:r>
                      <a:r>
                        <a:rPr kumimoji="0" lang="en-US" sz="1200" b="1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u="none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Wintermester</a:t>
                      </a:r>
                      <a:r>
                        <a:rPr kumimoji="0" lang="en-US" sz="1200" b="1" u="none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1200" b="1" u="none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Maymester</a:t>
                      </a:r>
                      <a:endParaRPr kumimoji="0" lang="en-US" sz="12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l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For 6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SCH (Full Load): Monthly Salary x 1.5 months =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Budg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. Salary</a:t>
                      </a:r>
                      <a:endParaRPr kumimoji="0"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309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l" rtl="0" eaLnBrk="1" latinLnBrk="0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For 3 SCH (50% Effort):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Annual Salary / 12 months = </a:t>
                      </a:r>
                      <a:r>
                        <a:rPr kumimoji="0" lang="en-US" sz="1800" b="1" kern="1200" baseline="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Budg</a:t>
                      </a:r>
                      <a:r>
                        <a:rPr kumimoji="0" lang="en-US" sz="18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. Salary</a:t>
                      </a:r>
                      <a:endParaRPr kumimoji="0"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12727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Adjunct Faculty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algn="ctr" eaLnBrk="1" hangingPunct="1">
                        <a:lnSpc>
                          <a:spcPct val="12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u="none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Fall/Spring/ Summer</a:t>
                      </a:r>
                      <a:endParaRPr kumimoji="0" lang="en-US" sz="2000" b="1" u="none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-18288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Dependent on Faculty Contract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5334000"/>
            <a:ext cx="7772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B00D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FFB00D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F509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2" indent="0" algn="ctr" eaLnBrk="1" hangingPunct="1">
              <a:spcBef>
                <a:spcPts val="0"/>
              </a:spcBef>
              <a:buClr>
                <a:schemeClr val="accent2">
                  <a:tint val="85000"/>
                  <a:satMod val="285000"/>
                </a:schemeClr>
              </a:buClr>
              <a:buNone/>
              <a:defRPr/>
            </a:pP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*Please Note: </a:t>
            </a:r>
            <a:r>
              <a:rPr lang="en-US" sz="2000" b="1" dirty="0">
                <a:solidFill>
                  <a:srgbClr val="800000"/>
                </a:solidFill>
                <a:latin typeface="+mj-lt"/>
              </a:rPr>
              <a:t>I</a:t>
            </a:r>
            <a:r>
              <a:rPr lang="en-US" sz="2000" b="1" dirty="0" smtClean="0">
                <a:solidFill>
                  <a:srgbClr val="800000"/>
                </a:solidFill>
                <a:latin typeface="+mj-lt"/>
              </a:rPr>
              <a:t>f a faculty’s annual salary is more than $48,000, their budgeted salary for Summer courses is $4000 per 3 SCH </a:t>
            </a:r>
            <a:endParaRPr lang="en-US" sz="2000" b="1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529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EPA, PBAF, or Service Contract?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091759"/>
              </p:ext>
            </p:extLst>
          </p:nvPr>
        </p:nvGraphicFramePr>
        <p:xfrm>
          <a:off x="609601" y="1447800"/>
          <a:ext cx="7924799" cy="44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/>
                <a:gridCol w="5791200"/>
              </a:tblGrid>
              <a:tr h="16984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Service</a:t>
                      </a:r>
                      <a:r>
                        <a:rPr lang="en-US" sz="1600" b="1" baseline="0" dirty="0" smtClean="0">
                          <a:solidFill>
                            <a:srgbClr val="800000"/>
                          </a:solidFill>
                          <a:latin typeface="+mj-lt"/>
                        </a:rPr>
                        <a:t> Contract (Supplemental Payment) for NON-FACULTY OVERLOADS</a:t>
                      </a:r>
                      <a:endParaRPr lang="en-US" sz="1600" b="1" dirty="0">
                        <a:solidFill>
                          <a:srgbClr val="8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5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Generally, courses taught by </a:t>
                      </a:r>
                      <a:r>
                        <a:rPr kumimoji="0" lang="en-US" sz="15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administrators/staff </a:t>
                      </a:r>
                      <a:r>
                        <a:rPr kumimoji="0" lang="en-US" sz="15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that are not covered</a:t>
                      </a:r>
                      <a:r>
                        <a:rPr kumimoji="0" lang="en-US" sz="15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by their annual salary (included in their employment contract) </a:t>
                      </a:r>
                      <a:r>
                        <a:rPr kumimoji="0" lang="en-US" sz="15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are considered non-faculty/administrative overloads and always paid via a Service Contract.</a:t>
                      </a:r>
                      <a:endParaRPr kumimoji="0" lang="en-US" sz="1500" b="1" u="sng" kern="1200" dirty="0">
                        <a:solidFill>
                          <a:srgbClr val="8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40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Paper</a:t>
                      </a:r>
                      <a:r>
                        <a:rPr lang="en-US" sz="1600" b="1" baseline="0" dirty="0" smtClean="0">
                          <a:solidFill>
                            <a:srgbClr val="800000"/>
                          </a:solidFill>
                          <a:latin typeface="+mj-lt"/>
                        </a:rPr>
                        <a:t> Budget Action Form (PBAF) for FACULTY OVERLOADS</a:t>
                      </a:r>
                      <a:endParaRPr lang="en-US" sz="1600" b="1" dirty="0">
                        <a:solidFill>
                          <a:srgbClr val="8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15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If a faculty is at 100% effort in a given term, courses taught in excess of 100%</a:t>
                      </a:r>
                      <a:r>
                        <a:rPr kumimoji="0" lang="en-US" sz="15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within the same term (courses above their full course load) </a:t>
                      </a:r>
                      <a:r>
                        <a:rPr kumimoji="0" lang="en-US" sz="15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for the same dept. are considered faculty overloads</a:t>
                      </a:r>
                      <a:r>
                        <a:rPr kumimoji="0" lang="en-US" sz="15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and paid via a </a:t>
                      </a:r>
                      <a:r>
                        <a:rPr kumimoji="0" lang="en-US" sz="15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PBAF. Also</a:t>
                      </a:r>
                      <a:r>
                        <a:rPr kumimoji="0" lang="en-US" sz="15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used for overlapping terms.</a:t>
                      </a:r>
                      <a:endParaRPr kumimoji="0" lang="en-US" sz="1500" b="1" kern="1200" dirty="0">
                        <a:solidFill>
                          <a:srgbClr val="8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7704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Electronic</a:t>
                      </a:r>
                      <a:r>
                        <a:rPr lang="en-US" sz="1600" b="1" baseline="0" dirty="0" smtClean="0">
                          <a:solidFill>
                            <a:srgbClr val="800000"/>
                          </a:solidFill>
                          <a:latin typeface="+mj-lt"/>
                        </a:rPr>
                        <a:t> Personnel Action (EPA) for FACULTY – REG. SUMMER</a:t>
                      </a:r>
                      <a:endParaRPr lang="en-US" sz="1600" b="1" dirty="0">
                        <a:solidFill>
                          <a:srgbClr val="8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For</a:t>
                      </a:r>
                      <a:r>
                        <a:rPr lang="en-US" sz="1500" b="1" baseline="0" dirty="0" smtClean="0">
                          <a:solidFill>
                            <a:srgbClr val="800000"/>
                          </a:solidFill>
                          <a:latin typeface="+mj-lt"/>
                        </a:rPr>
                        <a:t> Summer payment purposes, </a:t>
                      </a:r>
                      <a:r>
                        <a:rPr lang="en-US" sz="15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EPA’s are used to initiate the payment process for</a:t>
                      </a:r>
                      <a:r>
                        <a:rPr lang="en-US" sz="1500" b="1" baseline="0" dirty="0" smtClean="0">
                          <a:solidFill>
                            <a:srgbClr val="800000"/>
                          </a:solidFill>
                          <a:latin typeface="+mj-lt"/>
                        </a:rPr>
                        <a:t> full time faculty and adjuncts teaching in the Summer.</a:t>
                      </a:r>
                      <a:endParaRPr lang="en-US" sz="1500" b="1" dirty="0">
                        <a:solidFill>
                          <a:srgbClr val="8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EPA, PBAF, or Service Contract?</a:t>
            </a:r>
            <a:endParaRPr lang="en-US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452162"/>
              </p:ext>
            </p:extLst>
          </p:nvPr>
        </p:nvGraphicFramePr>
        <p:xfrm>
          <a:off x="609600" y="1600200"/>
          <a:ext cx="7924799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/>
                <a:gridCol w="5791200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But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Which One Do I Use?? Don’t Panic!</a:t>
                      </a:r>
                      <a:endParaRPr lang="en-US" sz="25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endParaRPr kumimoji="0" lang="en-US" sz="2000" b="1" u="sng" kern="1200" dirty="0">
                        <a:solidFill>
                          <a:srgbClr val="8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STEP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+mj-lt"/>
                        </a:rPr>
                        <a:t> 1: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Is the employee teaching the course</a:t>
                      </a: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faculty or non-faculty in your department? </a:t>
                      </a:r>
                    </a:p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-If non-faculty – SERVICE CONTRACT </a:t>
                      </a:r>
                    </a:p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-If faculty – Go to next step</a:t>
                      </a:r>
                      <a:endParaRPr kumimoji="0" lang="en-US" sz="2000" b="1" u="sng" kern="1200" dirty="0">
                        <a:solidFill>
                          <a:srgbClr val="8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478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+mj-lt"/>
                        </a:rPr>
                        <a:t>STEP 2: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Does the faculty already have a full</a:t>
                      </a: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load (a</a:t>
                      </a:r>
                      <a:r>
                        <a:rPr kumimoji="0" lang="en-US" sz="20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t 100% effort) for</a:t>
                      </a: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the</a:t>
                      </a:r>
                      <a:r>
                        <a:rPr kumimoji="0" lang="en-US" sz="2000" b="1" kern="120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 term, or are they already </a:t>
                      </a: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teaching courses during a term that overlaps with the term you are trying to pay? </a:t>
                      </a:r>
                    </a:p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-If yes – PBAF </a:t>
                      </a:r>
                    </a:p>
                    <a:p>
                      <a:pPr marL="0" lvl="2" indent="-182880" eaLnBrk="1" hangingPunct="1">
                        <a:lnSpc>
                          <a:spcPct val="100000"/>
                        </a:lnSpc>
                        <a:buClr>
                          <a:schemeClr val="accent2">
                            <a:tint val="85000"/>
                            <a:satMod val="285000"/>
                          </a:schemeClr>
                        </a:buClr>
                        <a:buFont typeface="Wingdings 2"/>
                        <a:buNone/>
                        <a:defRPr/>
                      </a:pPr>
                      <a:r>
                        <a:rPr kumimoji="0" lang="en-US" sz="2000" b="1" kern="1200" baseline="0" dirty="0" smtClean="0">
                          <a:solidFill>
                            <a:srgbClr val="800000"/>
                          </a:solidFill>
                          <a:latin typeface="+mj-lt"/>
                          <a:ea typeface="+mn-ea"/>
                          <a:cs typeface="+mn-cs"/>
                        </a:rPr>
                        <a:t>-If no – EPA</a:t>
                      </a:r>
                      <a:endParaRPr kumimoji="0" lang="en-US" sz="2000" b="1" kern="1200" dirty="0">
                        <a:solidFill>
                          <a:srgbClr val="8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2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2101"/>
            <a:ext cx="8153400" cy="9271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800000"/>
                </a:solidFill>
              </a:rPr>
              <a:t>Prep Steps &amp; Required Info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4495800" cy="4343400"/>
          </a:xfr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Name &amp; PIN or UIN of Employee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Title – Faculty/Non-Faculty; Full-Time/Adjunct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Course Information for all Summer Terms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Term Dates for Payroll Purposes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Tenure Status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Percent Effort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Budgeted Salary for Term 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10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Summer Paying Account Numbers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57800" y="1371600"/>
            <a:ext cx="3276600" cy="434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B00D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FFB00D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F509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EPA System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EPA System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28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Dept. Head/Chair/Dean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35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BPFA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5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Dept. Head/Chair/Dean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Based on Calculation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9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Based on Calculation</a:t>
            </a: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endParaRPr lang="en-US" sz="1000" b="1" dirty="0" smtClean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  <a:p>
            <a:pPr marL="457200" lvl="2" indent="-45720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BPFA</a:t>
            </a:r>
            <a:endParaRPr lang="en-US" sz="2800" b="1" dirty="0">
              <a:solidFill>
                <a:srgbClr val="8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601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uiExpand="1" build="p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444D26"/>
      </a:dk2>
      <a:lt2>
        <a:srgbClr val="800000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5709</TotalTime>
  <Words>981</Words>
  <Application>Microsoft Office PowerPoint</Application>
  <PresentationFormat>On-screen Show (4:3)</PresentationFormat>
  <Paragraphs>200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TEXAS A&amp;M  INTERNATIONAL UNIVERSITY  Office of Budget, Payroll &amp;  Fiscal Analysis</vt:lpstr>
      <vt:lpstr>ITINERARY</vt:lpstr>
      <vt:lpstr>What’s an Overload?</vt:lpstr>
      <vt:lpstr>What’s an Overload?</vt:lpstr>
      <vt:lpstr>Percent Effort Calculations</vt:lpstr>
      <vt:lpstr>Salary Calculations</vt:lpstr>
      <vt:lpstr>EPA, PBAF, or Service Contract?</vt:lpstr>
      <vt:lpstr>EPA, PBAF, or Service Contract?</vt:lpstr>
      <vt:lpstr>Prep Steps &amp; Required Info</vt:lpstr>
      <vt:lpstr>Term Dates for Payroll Purposes</vt:lpstr>
      <vt:lpstr>Scenario #1</vt:lpstr>
      <vt:lpstr>Scenario #2</vt:lpstr>
      <vt:lpstr>Scenario #3 &amp; #4 – Creating an EPA</vt:lpstr>
      <vt:lpstr>PowerPoint Presentation</vt:lpstr>
      <vt:lpstr>PowerPoint Presentation</vt:lpstr>
    </vt:vector>
  </TitlesOfParts>
  <Company>Texas A&amp;M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A &amp; M UNIVERSITY AT  GALVESTON</dc:title>
  <dc:creator>cmartinez</dc:creator>
  <cp:lastModifiedBy>Martinez, Christy L</cp:lastModifiedBy>
  <cp:revision>481</cp:revision>
  <cp:lastPrinted>2014-05-08T13:23:23Z</cp:lastPrinted>
  <dcterms:created xsi:type="dcterms:W3CDTF">2006-10-12T15:36:44Z</dcterms:created>
  <dcterms:modified xsi:type="dcterms:W3CDTF">2015-06-23T23:01:44Z</dcterms:modified>
</cp:coreProperties>
</file>