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71" r:id="rId4"/>
    <p:sldId id="272" r:id="rId5"/>
    <p:sldId id="277" r:id="rId6"/>
    <p:sldId id="273" r:id="rId7"/>
    <p:sldId id="282" r:id="rId8"/>
    <p:sldId id="281" r:id="rId9"/>
    <p:sldId id="283" r:id="rId10"/>
    <p:sldId id="279" r:id="rId11"/>
    <p:sldId id="262" r:id="rId12"/>
    <p:sldId id="276" r:id="rId13"/>
    <p:sldId id="268" r:id="rId14"/>
    <p:sldId id="265" r:id="rId15"/>
    <p:sldId id="266" r:id="rId16"/>
    <p:sldId id="269" r:id="rId17"/>
    <p:sldId id="270" r:id="rId18"/>
    <p:sldId id="267" r:id="rId19"/>
    <p:sldId id="274" r:id="rId2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33"/>
    <a:srgbClr val="8A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330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CA5E7-B6D5-4A84-A05D-29516734B7BF}" type="datetimeFigureOut">
              <a:rPr lang="en-US" smtClean="0"/>
              <a:t>5/23/2014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8BCA5-F077-44DF-B6E6-10C11A3E5E2B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CA5E7-B6D5-4A84-A05D-29516734B7BF}" type="datetimeFigureOut">
              <a:rPr lang="en-US" smtClean="0"/>
              <a:t>5/23/2014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8BCA5-F077-44DF-B6E6-10C11A3E5E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CA5E7-B6D5-4A84-A05D-29516734B7BF}" type="datetimeFigureOut">
              <a:rPr lang="en-US" smtClean="0"/>
              <a:t>5/23/2014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8BCA5-F077-44DF-B6E6-10C11A3E5E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CA5E7-B6D5-4A84-A05D-29516734B7BF}" type="datetimeFigureOut">
              <a:rPr lang="en-US" smtClean="0"/>
              <a:t>5/23/2014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8BCA5-F077-44DF-B6E6-10C11A3E5E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CA5E7-B6D5-4A84-A05D-29516734B7BF}" type="datetimeFigureOut">
              <a:rPr lang="en-US" smtClean="0"/>
              <a:t>5/23/2014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8BCA5-F077-44DF-B6E6-10C11A3E5E2B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CA5E7-B6D5-4A84-A05D-29516734B7BF}" type="datetimeFigureOut">
              <a:rPr lang="en-US" smtClean="0"/>
              <a:t>5/23/2014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8BCA5-F077-44DF-B6E6-10C11A3E5E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CA5E7-B6D5-4A84-A05D-29516734B7BF}" type="datetimeFigureOut">
              <a:rPr lang="en-US" smtClean="0"/>
              <a:t>5/23/2014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8BCA5-F077-44DF-B6E6-10C11A3E5E2B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CA5E7-B6D5-4A84-A05D-29516734B7BF}" type="datetimeFigureOut">
              <a:rPr lang="en-US" smtClean="0"/>
              <a:t>5/23/2014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8BCA5-F077-44DF-B6E6-10C11A3E5E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CA5E7-B6D5-4A84-A05D-29516734B7BF}" type="datetimeFigureOut">
              <a:rPr lang="en-US" smtClean="0"/>
              <a:t>5/23/2014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8BCA5-F077-44DF-B6E6-10C11A3E5E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CA5E7-B6D5-4A84-A05D-29516734B7BF}" type="datetimeFigureOut">
              <a:rPr lang="en-US" smtClean="0"/>
              <a:t>5/23/2014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8BCA5-F077-44DF-B6E6-10C11A3E5E2B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CA5E7-B6D5-4A84-A05D-29516734B7BF}" type="datetimeFigureOut">
              <a:rPr lang="en-US" smtClean="0"/>
              <a:t>5/23/2014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8BCA5-F077-44DF-B6E6-10C11A3E5E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677CA5E7-B6D5-4A84-A05D-29516734B7BF}" type="datetimeFigureOut">
              <a:rPr lang="en-US" smtClean="0"/>
              <a:t>5/23/2014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D3F8BCA5-F077-44DF-B6E6-10C11A3E5E2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mailto:ce@tamiu.edu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facebook.com/txamiu.contedu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secure.touchnet.com/C20208_ustores/web/index.jsp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63775"/>
            <a:ext cx="7772400" cy="1012825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000" dirty="0" smtClean="0"/>
              <a:t>Parent Orientation 2014</a:t>
            </a:r>
            <a:endParaRPr lang="en-US" sz="5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981896"/>
            <a:ext cx="7772400" cy="894904"/>
          </a:xfrm>
        </p:spPr>
        <p:txBody>
          <a:bodyPr/>
          <a:lstStyle/>
          <a:p>
            <a:pPr algn="ctr"/>
            <a:r>
              <a:rPr lang="en-US" sz="2500" dirty="0"/>
              <a:t>Please hold all questions until the end of the </a:t>
            </a:r>
            <a:r>
              <a:rPr lang="en-US" sz="2500" dirty="0" smtClean="0"/>
              <a:t>presentation, thank you!</a:t>
            </a:r>
            <a:r>
              <a:rPr lang="en-US" dirty="0" smtClean="0"/>
              <a:t> </a:t>
            </a:r>
            <a:endParaRPr lang="en-US" dirty="0"/>
          </a:p>
          <a:p>
            <a:pPr algn="ctr"/>
            <a:endParaRPr lang="en-US" dirty="0"/>
          </a:p>
        </p:txBody>
      </p:sp>
      <p:pic>
        <p:nvPicPr>
          <p:cNvPr id="1026" name="Picture 2" descr="https://encrypted-tbn3.google.com/images?q=tbn:ANd9GcQzUi-e40dXxEO9Anqm_9JLhjTRL3fjbTkSSwSWAS2PkwKNqJ4x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5030972"/>
            <a:ext cx="2881125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8547" y="533400"/>
            <a:ext cx="4319016" cy="14711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Instructors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57200" y="1752600"/>
            <a:ext cx="3931920" cy="4637088"/>
          </a:xfrm>
        </p:spPr>
        <p:txBody>
          <a:bodyPr>
            <a:normAutofit/>
          </a:bodyPr>
          <a:lstStyle/>
          <a:p>
            <a:r>
              <a:rPr lang="en-US" dirty="0" smtClean="0"/>
              <a:t>Kinder</a:t>
            </a:r>
          </a:p>
          <a:p>
            <a:pPr lvl="1"/>
            <a:r>
              <a:rPr lang="en-US" dirty="0" smtClean="0"/>
              <a:t>Dionne Lindberg</a:t>
            </a:r>
          </a:p>
          <a:p>
            <a:pPr lvl="1"/>
            <a:r>
              <a:rPr lang="en-US" dirty="0" smtClean="0"/>
              <a:t>Nichole Morales</a:t>
            </a:r>
          </a:p>
          <a:p>
            <a:r>
              <a:rPr lang="en-US" dirty="0" smtClean="0"/>
              <a:t>Elementary </a:t>
            </a:r>
          </a:p>
          <a:p>
            <a:pPr lvl="1"/>
            <a:r>
              <a:rPr lang="en-US" dirty="0" smtClean="0"/>
              <a:t>Cassidy Martinez </a:t>
            </a:r>
          </a:p>
          <a:p>
            <a:pPr lvl="1"/>
            <a:r>
              <a:rPr lang="en-US" dirty="0" smtClean="0"/>
              <a:t>Luis Martinez</a:t>
            </a:r>
          </a:p>
          <a:p>
            <a:pPr lvl="1"/>
            <a:r>
              <a:rPr lang="en-US" dirty="0" smtClean="0"/>
              <a:t>Nichole Morales</a:t>
            </a:r>
          </a:p>
          <a:p>
            <a:pPr lvl="1"/>
            <a:r>
              <a:rPr lang="en-US" dirty="0" smtClean="0"/>
              <a:t>Rebecca </a:t>
            </a:r>
            <a:r>
              <a:rPr lang="en-US" dirty="0" err="1" smtClean="0"/>
              <a:t>Leza</a:t>
            </a:r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4"/>
          </p:nvPr>
        </p:nvSpPr>
        <p:spPr>
          <a:xfrm>
            <a:off x="4754880" y="1676400"/>
            <a:ext cx="3931920" cy="4713288"/>
          </a:xfrm>
        </p:spPr>
        <p:txBody>
          <a:bodyPr>
            <a:normAutofit/>
          </a:bodyPr>
          <a:lstStyle/>
          <a:p>
            <a:r>
              <a:rPr lang="en-US" dirty="0" smtClean="0"/>
              <a:t>Middle School </a:t>
            </a:r>
          </a:p>
          <a:p>
            <a:pPr lvl="1"/>
            <a:r>
              <a:rPr lang="en-US" dirty="0" smtClean="0"/>
              <a:t>Laurie Rodriguez</a:t>
            </a:r>
          </a:p>
          <a:p>
            <a:pPr lvl="1"/>
            <a:r>
              <a:rPr lang="en-US" dirty="0" smtClean="0"/>
              <a:t>Michel Martin del Campo</a:t>
            </a:r>
          </a:p>
          <a:p>
            <a:pPr lvl="1"/>
            <a:r>
              <a:rPr lang="en-US" dirty="0" smtClean="0"/>
              <a:t>Rebecca </a:t>
            </a:r>
            <a:r>
              <a:rPr lang="en-US" dirty="0" err="1" smtClean="0"/>
              <a:t>Leza</a:t>
            </a:r>
            <a:endParaRPr lang="en-US" dirty="0" smtClean="0"/>
          </a:p>
          <a:p>
            <a:r>
              <a:rPr lang="en-US" dirty="0" smtClean="0"/>
              <a:t>Physical Education </a:t>
            </a:r>
            <a:endParaRPr lang="en-US" dirty="0"/>
          </a:p>
          <a:p>
            <a:pPr lvl="1"/>
            <a:r>
              <a:rPr lang="en-US" dirty="0" smtClean="0"/>
              <a:t>Arek </a:t>
            </a:r>
            <a:r>
              <a:rPr lang="en-US" dirty="0" err="1" smtClean="0"/>
              <a:t>Zambinini</a:t>
            </a:r>
            <a:r>
              <a:rPr lang="en-US" dirty="0" smtClean="0"/>
              <a:t> </a:t>
            </a:r>
          </a:p>
        </p:txBody>
      </p:sp>
      <p:pic>
        <p:nvPicPr>
          <p:cNvPr id="4098" name="Picture 2" descr="C:\Users\jacqueline.milakovic\AppData\Local\Microsoft\Windows\Temporary Internet Files\Content.IE5\R1F47OTO\MC90028708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4419600"/>
            <a:ext cx="2097894" cy="23249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531165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Classroom Managers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Each classroom will have</a:t>
            </a:r>
          </a:p>
          <a:p>
            <a:pPr lvl="1"/>
            <a:r>
              <a:rPr lang="en-US" dirty="0" smtClean="0"/>
              <a:t>Roster</a:t>
            </a:r>
          </a:p>
          <a:p>
            <a:pPr lvl="1"/>
            <a:r>
              <a:rPr lang="en-US" dirty="0" smtClean="0"/>
              <a:t>Radio</a:t>
            </a:r>
          </a:p>
          <a:p>
            <a:pPr lvl="1"/>
            <a:r>
              <a:rPr lang="en-US" dirty="0" smtClean="0"/>
              <a:t>Contact Information</a:t>
            </a:r>
          </a:p>
          <a:p>
            <a:pPr lvl="1"/>
            <a:r>
              <a:rPr lang="en-US" dirty="0" smtClean="0"/>
              <a:t>Bracelets</a:t>
            </a:r>
          </a:p>
          <a:p>
            <a:r>
              <a:rPr lang="en-US" dirty="0" smtClean="0"/>
              <a:t>Kinder Camp</a:t>
            </a:r>
          </a:p>
          <a:p>
            <a:pPr lvl="1"/>
            <a:r>
              <a:rPr lang="en-US" dirty="0" smtClean="0"/>
              <a:t>2  </a:t>
            </a:r>
          </a:p>
          <a:p>
            <a:r>
              <a:rPr lang="en-US" dirty="0" smtClean="0"/>
              <a:t>Elementary Camp</a:t>
            </a:r>
          </a:p>
          <a:p>
            <a:pPr lvl="1"/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&amp; 2</a:t>
            </a:r>
            <a:r>
              <a:rPr lang="en-US" baseline="30000" dirty="0" smtClean="0"/>
              <a:t>nd</a:t>
            </a:r>
            <a:r>
              <a:rPr lang="en-US" dirty="0" smtClean="0"/>
              <a:t> = 3</a:t>
            </a:r>
          </a:p>
          <a:p>
            <a:pPr lvl="1"/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&amp; 4</a:t>
            </a:r>
            <a:r>
              <a:rPr lang="en-US" baseline="30000" dirty="0" smtClean="0"/>
              <a:t>th</a:t>
            </a:r>
            <a:r>
              <a:rPr lang="en-US" dirty="0" smtClean="0"/>
              <a:t> = 1</a:t>
            </a:r>
          </a:p>
          <a:p>
            <a:pPr lvl="1"/>
            <a:r>
              <a:rPr lang="en-US" dirty="0" smtClean="0"/>
              <a:t>5</a:t>
            </a:r>
            <a:r>
              <a:rPr lang="en-US" baseline="30000" dirty="0" smtClean="0"/>
              <a:t>th</a:t>
            </a:r>
            <a:r>
              <a:rPr lang="en-US" dirty="0" smtClean="0"/>
              <a:t> &amp; 6</a:t>
            </a:r>
            <a:r>
              <a:rPr lang="en-US" baseline="30000" dirty="0" smtClean="0"/>
              <a:t>th</a:t>
            </a:r>
            <a:r>
              <a:rPr lang="en-US" dirty="0" smtClean="0"/>
              <a:t> = 1</a:t>
            </a:r>
          </a:p>
          <a:p>
            <a:pPr lvl="1"/>
            <a:endParaRPr lang="en-US" dirty="0"/>
          </a:p>
          <a:p>
            <a:r>
              <a:rPr lang="en-US" dirty="0" smtClean="0"/>
              <a:t>Middle School</a:t>
            </a:r>
          </a:p>
          <a:p>
            <a:pPr lvl="1"/>
            <a:r>
              <a:rPr lang="en-US" dirty="0" smtClean="0"/>
              <a:t>1  </a:t>
            </a:r>
          </a:p>
        </p:txBody>
      </p:sp>
      <p:pic>
        <p:nvPicPr>
          <p:cNvPr id="3074" name="Picture 2" descr="https://encrypted-tbn3.google.com/images?q=tbn:ANd9GcSMN42x3xnbqiApNO16BxOQdvAOI8Obs8ZgkhrUxA2kNXP6zQ5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5032527"/>
            <a:ext cx="1600200" cy="15565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Lifeguards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 will have two lifeguards at the pool in addition to the classroom managers. </a:t>
            </a:r>
          </a:p>
          <a:p>
            <a:r>
              <a:rPr lang="en-US" dirty="0" smtClean="0"/>
              <a:t>The pool is four feet deep</a:t>
            </a:r>
          </a:p>
          <a:p>
            <a:pPr lvl="1"/>
            <a:r>
              <a:rPr lang="en-US" dirty="0" smtClean="0"/>
              <a:t>CE will not provide flotation devices to the campers.</a:t>
            </a:r>
          </a:p>
          <a:p>
            <a:pPr lvl="1"/>
            <a:r>
              <a:rPr lang="en-US" dirty="0" smtClean="0"/>
              <a:t>We recommend that if your child NEEDS one that you provide him/her with the device. </a:t>
            </a:r>
          </a:p>
          <a:p>
            <a:r>
              <a:rPr lang="en-US" dirty="0" smtClean="0"/>
              <a:t>They can also bring cards games and play indoors if they would like. Designated classroom. </a:t>
            </a:r>
          </a:p>
        </p:txBody>
      </p:sp>
      <p:pic>
        <p:nvPicPr>
          <p:cNvPr id="3074" name="Picture 2" descr="https://encrypted-tbn3.google.com/images?q=tbn:ANd9GcSMN42x3xnbqiApNO16BxOQdvAOI8Obs8ZgkhrUxA2kNXP6zQ5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4724400"/>
            <a:ext cx="1600200" cy="15565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99399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Volunteers Duties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Volunteers will help in the following ways: </a:t>
            </a:r>
          </a:p>
          <a:p>
            <a:pPr lvl="1"/>
            <a:r>
              <a:rPr lang="en-US" dirty="0" smtClean="0"/>
              <a:t>Assist teachers and teacher assistants in keeping children orderly </a:t>
            </a:r>
          </a:p>
          <a:p>
            <a:pPr lvl="1"/>
            <a:r>
              <a:rPr lang="en-US" dirty="0" smtClean="0"/>
              <a:t>Clean rooms after activities </a:t>
            </a:r>
          </a:p>
          <a:p>
            <a:pPr lvl="1"/>
            <a:r>
              <a:rPr lang="en-US" dirty="0" smtClean="0"/>
              <a:t>Picking up trash </a:t>
            </a:r>
          </a:p>
          <a:p>
            <a:pPr lvl="1"/>
            <a:r>
              <a:rPr lang="en-US" dirty="0" smtClean="0"/>
              <a:t>Cleaning the lunch area after lunch and snacks</a:t>
            </a:r>
          </a:p>
          <a:p>
            <a:pPr lvl="1"/>
            <a:r>
              <a:rPr lang="en-US" dirty="0" smtClean="0"/>
              <a:t>Help campers with activities</a:t>
            </a:r>
          </a:p>
          <a:p>
            <a:r>
              <a:rPr lang="en-US" dirty="0" smtClean="0"/>
              <a:t>Volunteers will NOT perform the duties of a Classroom Manager at any point in time.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8026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Staff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Kimberly Martin del Campo </a:t>
            </a:r>
          </a:p>
          <a:p>
            <a:pPr lvl="1"/>
            <a:r>
              <a:rPr lang="en-US" dirty="0"/>
              <a:t>Director of Continuing Education  </a:t>
            </a:r>
          </a:p>
          <a:p>
            <a:r>
              <a:rPr lang="en-US" dirty="0" smtClean="0"/>
              <a:t>Jackie </a:t>
            </a:r>
            <a:r>
              <a:rPr lang="en-US" dirty="0" smtClean="0"/>
              <a:t>Arguindegui</a:t>
            </a:r>
          </a:p>
          <a:p>
            <a:pPr lvl="1"/>
            <a:r>
              <a:rPr lang="en-US" dirty="0" smtClean="0"/>
              <a:t>Associate Director of Continuing Education</a:t>
            </a:r>
          </a:p>
          <a:p>
            <a:pPr lvl="1"/>
            <a:r>
              <a:rPr lang="en-US" dirty="0" smtClean="0"/>
              <a:t>Director of CE Camps</a:t>
            </a:r>
          </a:p>
          <a:p>
            <a:r>
              <a:rPr lang="en-US" dirty="0" err="1"/>
              <a:t>Lili</a:t>
            </a:r>
            <a:r>
              <a:rPr lang="en-US" dirty="0"/>
              <a:t> Huerta</a:t>
            </a:r>
          </a:p>
          <a:p>
            <a:pPr lvl="1"/>
            <a:r>
              <a:rPr lang="en-US" dirty="0"/>
              <a:t>Camp </a:t>
            </a:r>
            <a:r>
              <a:rPr lang="en-US" dirty="0" smtClean="0"/>
              <a:t>Facilitator</a:t>
            </a:r>
          </a:p>
          <a:p>
            <a:r>
              <a:rPr lang="en-US" dirty="0"/>
              <a:t>Arianna Guerra</a:t>
            </a:r>
          </a:p>
          <a:p>
            <a:pPr lvl="1"/>
            <a:r>
              <a:rPr lang="en-US" dirty="0"/>
              <a:t>Camp Coordinator</a:t>
            </a:r>
          </a:p>
          <a:p>
            <a:r>
              <a:rPr lang="en-US" dirty="0" smtClean="0"/>
              <a:t>Ana de Hoyos </a:t>
            </a:r>
          </a:p>
          <a:p>
            <a:pPr lvl="1"/>
            <a:r>
              <a:rPr lang="en-US" dirty="0" smtClean="0"/>
              <a:t>Staff </a:t>
            </a:r>
            <a:r>
              <a:rPr lang="en-US" dirty="0" smtClean="0"/>
              <a:t>Assistant</a:t>
            </a:r>
            <a:endParaRPr lang="en-US" dirty="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Emergency Numbers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r>
              <a:rPr lang="en-US" dirty="0" smtClean="0"/>
              <a:t>We ask that you contact the Office of Continuing Education prior to calling our cell phones.  Most of the buildings here at TAMIU block cellphone reception.</a:t>
            </a:r>
          </a:p>
          <a:p>
            <a:r>
              <a:rPr lang="en-US" sz="2700" dirty="0" smtClean="0"/>
              <a:t>Office of Continuing Education</a:t>
            </a:r>
            <a:endParaRPr lang="en-US" sz="2700" dirty="0"/>
          </a:p>
          <a:p>
            <a:pPr lvl="1"/>
            <a:r>
              <a:rPr lang="en-US" sz="2700" dirty="0" smtClean="0"/>
              <a:t>956-326-3068</a:t>
            </a:r>
            <a:endParaRPr lang="en-US" sz="2700" dirty="0"/>
          </a:p>
          <a:p>
            <a:r>
              <a:rPr lang="en-US" dirty="0"/>
              <a:t>Jackie</a:t>
            </a:r>
          </a:p>
          <a:p>
            <a:pPr lvl="1"/>
            <a:r>
              <a:rPr lang="en-US" sz="2700" dirty="0" smtClean="0"/>
              <a:t>Cell:956-436-1830</a:t>
            </a:r>
            <a:endParaRPr lang="en-US" sz="2700" dirty="0"/>
          </a:p>
          <a:p>
            <a:r>
              <a:rPr lang="en-US" dirty="0" smtClean="0"/>
              <a:t>Ana</a:t>
            </a:r>
            <a:endParaRPr lang="en-US" dirty="0"/>
          </a:p>
          <a:p>
            <a:pPr lvl="1"/>
            <a:r>
              <a:rPr lang="en-US" sz="2700" dirty="0" smtClean="0"/>
              <a:t>Cell:956-285-6321</a:t>
            </a:r>
          </a:p>
          <a:p>
            <a:r>
              <a:rPr lang="en-US" dirty="0" smtClean="0"/>
              <a:t>Kim</a:t>
            </a:r>
          </a:p>
          <a:p>
            <a:pPr lvl="1"/>
            <a:r>
              <a:rPr lang="en-US" sz="2700" dirty="0" smtClean="0"/>
              <a:t>Cell:956-206-1434</a:t>
            </a:r>
            <a:endParaRPr lang="en-US" sz="2700" dirty="0"/>
          </a:p>
          <a:p>
            <a:pPr lvl="1"/>
            <a:endParaRPr lang="en-US" sz="2700" dirty="0"/>
          </a:p>
          <a:p>
            <a:pPr lvl="1"/>
            <a:endParaRPr lang="en-US" sz="27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Email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If you need to send us an email please send it to the email provided below.  This email address is managed by the Office of Continuing Education Administrators.</a:t>
            </a:r>
          </a:p>
          <a:p>
            <a:r>
              <a:rPr lang="en-US" sz="2700" dirty="0" smtClean="0"/>
              <a:t>Office of Continuing Education</a:t>
            </a:r>
          </a:p>
          <a:p>
            <a:pPr lvl="1"/>
            <a:r>
              <a:rPr lang="en-US" sz="2700" dirty="0" smtClean="0">
                <a:hlinkClick r:id="rId2"/>
              </a:rPr>
              <a:t>ce@tamiu.edu</a:t>
            </a:r>
            <a:endParaRPr lang="en-US" sz="2700" dirty="0"/>
          </a:p>
        </p:txBody>
      </p:sp>
    </p:spTree>
    <p:extLst>
      <p:ext uri="{BB962C8B-B14F-4D97-AF65-F5344CB8AC3E}">
        <p14:creationId xmlns:p14="http://schemas.microsoft.com/office/powerpoint/2010/main" val="383221546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Continuing Education Facebook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fast up-to-date information please bookmark our Continuing Education Facebook page: </a:t>
            </a:r>
          </a:p>
          <a:p>
            <a:r>
              <a:rPr lang="en-US" dirty="0">
                <a:hlinkClick r:id="rId2"/>
              </a:rPr>
              <a:t>https://www.facebook.com/txamiu.contedu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495466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Case of Emergencies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have designated evacuation areas:</a:t>
            </a:r>
          </a:p>
          <a:p>
            <a:pPr lvl="1"/>
            <a:r>
              <a:rPr lang="en-US" dirty="0" smtClean="0"/>
              <a:t>Student Center will evacuate to the Lamar Bruni Vergara Memorial Garden </a:t>
            </a:r>
          </a:p>
          <a:p>
            <a:pPr lvl="1"/>
            <a:r>
              <a:rPr lang="en-US" dirty="0" smtClean="0"/>
              <a:t>Residential Learning Center Pool will evacuate to: </a:t>
            </a:r>
          </a:p>
          <a:p>
            <a:pPr lvl="2"/>
            <a:r>
              <a:rPr lang="en-US" dirty="0" smtClean="0"/>
              <a:t>Northeast Softball Field </a:t>
            </a:r>
          </a:p>
          <a:p>
            <a:r>
              <a:rPr lang="en-US" dirty="0" smtClean="0"/>
              <a:t>If we are to be taken off campus will contact the parents and update the Facebook page as well as email parents once we’ve arrived at the destination. 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000" dirty="0" smtClean="0"/>
              <a:t>Questions? </a:t>
            </a:r>
            <a:endParaRPr lang="en-US" sz="5000" dirty="0"/>
          </a:p>
        </p:txBody>
      </p:sp>
    </p:spTree>
    <p:extLst>
      <p:ext uri="{BB962C8B-B14F-4D97-AF65-F5344CB8AC3E}">
        <p14:creationId xmlns:p14="http://schemas.microsoft.com/office/powerpoint/2010/main" val="8073157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229600" cy="1066800"/>
          </a:xfrm>
        </p:spPr>
        <p:txBody>
          <a:bodyPr>
            <a:noAutofit/>
          </a:bodyPr>
          <a:lstStyle/>
          <a:p>
            <a:r>
              <a:rPr lang="en-US" sz="7000" dirty="0" smtClean="0">
                <a:latin typeface="Franklin Gothic Medium Cond" pitchFamily="34" charset="0"/>
              </a:rPr>
              <a:t>Welcome!</a:t>
            </a:r>
            <a:endParaRPr lang="en-US" sz="7000" dirty="0">
              <a:latin typeface="Franklin Gothic Medium Con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75438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What we will cover today: </a:t>
            </a:r>
          </a:p>
          <a:p>
            <a:pPr lvl="1"/>
            <a:r>
              <a:rPr lang="en-US" sz="2100" dirty="0" smtClean="0"/>
              <a:t>Responsibilities</a:t>
            </a:r>
          </a:p>
          <a:p>
            <a:pPr lvl="1"/>
            <a:r>
              <a:rPr lang="en-US" sz="2100" dirty="0" smtClean="0"/>
              <a:t>What to bring</a:t>
            </a:r>
          </a:p>
          <a:p>
            <a:pPr lvl="1"/>
            <a:r>
              <a:rPr lang="en-US" sz="2100" dirty="0" smtClean="0"/>
              <a:t>Electronics</a:t>
            </a:r>
          </a:p>
          <a:p>
            <a:pPr lvl="1"/>
            <a:r>
              <a:rPr lang="en-US" sz="2400" dirty="0"/>
              <a:t>I.D.s </a:t>
            </a:r>
            <a:endParaRPr lang="en-US" sz="2100" dirty="0" smtClean="0"/>
          </a:p>
          <a:p>
            <a:pPr lvl="1"/>
            <a:r>
              <a:rPr lang="en-US" sz="2100" dirty="0" smtClean="0"/>
              <a:t>Camp Schedules </a:t>
            </a:r>
          </a:p>
          <a:p>
            <a:pPr lvl="1"/>
            <a:r>
              <a:rPr lang="en-US" sz="2200" dirty="0" smtClean="0"/>
              <a:t>Drop off &amp; Pick up locations </a:t>
            </a:r>
          </a:p>
          <a:p>
            <a:pPr lvl="1"/>
            <a:r>
              <a:rPr lang="en-US" sz="2200" dirty="0" smtClean="0"/>
              <a:t>Instructors </a:t>
            </a:r>
            <a:r>
              <a:rPr lang="en-US" sz="2200" dirty="0"/>
              <a:t>at Camp</a:t>
            </a:r>
          </a:p>
          <a:p>
            <a:pPr lvl="1"/>
            <a:r>
              <a:rPr lang="en-US" sz="2200" dirty="0" smtClean="0"/>
              <a:t>Classroom Managers per Camp </a:t>
            </a:r>
          </a:p>
          <a:p>
            <a:pPr lvl="1"/>
            <a:r>
              <a:rPr lang="en-US" sz="2200" dirty="0" smtClean="0"/>
              <a:t>Volunteers at Camp </a:t>
            </a:r>
          </a:p>
          <a:p>
            <a:pPr lvl="1"/>
            <a:r>
              <a:rPr lang="en-US" sz="2200" dirty="0" smtClean="0"/>
              <a:t>Emergency Numbers, Emails, &amp; Facebook Page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Responsibility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Please be sure to arrive for your child </a:t>
            </a:r>
            <a:r>
              <a:rPr lang="en-US" b="1" dirty="0" smtClean="0"/>
              <a:t>promptly</a:t>
            </a:r>
            <a:r>
              <a:rPr lang="en-US" dirty="0" smtClean="0"/>
              <a:t> at their designated pick up times.</a:t>
            </a:r>
          </a:p>
          <a:p>
            <a:r>
              <a:rPr lang="en-US" dirty="0" smtClean="0"/>
              <a:t>Be sure to pack a lunch for your child </a:t>
            </a:r>
            <a:r>
              <a:rPr lang="en-US" b="1" dirty="0" smtClean="0"/>
              <a:t>each day</a:t>
            </a:r>
            <a:r>
              <a:rPr lang="en-US" dirty="0" smtClean="0"/>
              <a:t> or to place enough money in your child’s ID for lunch for the </a:t>
            </a:r>
            <a:r>
              <a:rPr lang="en-US" b="1" dirty="0" smtClean="0"/>
              <a:t>week</a:t>
            </a:r>
            <a:r>
              <a:rPr lang="en-US" dirty="0" smtClean="0"/>
              <a:t>.  </a:t>
            </a:r>
          </a:p>
          <a:p>
            <a:r>
              <a:rPr lang="en-US" dirty="0"/>
              <a:t>We are responsible for your children as soon as </a:t>
            </a:r>
            <a:r>
              <a:rPr lang="en-US" dirty="0" smtClean="0"/>
              <a:t>they are acknowledged by the Classroom Manager.</a:t>
            </a:r>
          </a:p>
          <a:p>
            <a:r>
              <a:rPr lang="en-US" b="1" u="sng" dirty="0" smtClean="0"/>
              <a:t>Under no circumstances is a child to be left in the classroom unattended. </a:t>
            </a:r>
            <a:endParaRPr lang="en-US" b="1" u="sng" dirty="0"/>
          </a:p>
        </p:txBody>
      </p:sp>
    </p:spTree>
    <p:extLst>
      <p:ext uri="{BB962C8B-B14F-4D97-AF65-F5344CB8AC3E}">
        <p14:creationId xmlns:p14="http://schemas.microsoft.com/office/powerpoint/2010/main" val="3437893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What to Bring?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610600" cy="5181600"/>
          </a:xfrm>
        </p:spPr>
        <p:txBody>
          <a:bodyPr>
            <a:normAutofit/>
          </a:bodyPr>
          <a:lstStyle/>
          <a:p>
            <a:r>
              <a:rPr lang="en-US" dirty="0" smtClean="0"/>
              <a:t>Everybody</a:t>
            </a:r>
          </a:p>
          <a:p>
            <a:pPr lvl="1"/>
            <a:r>
              <a:rPr lang="en-US" dirty="0" smtClean="0"/>
              <a:t>Lunch or funds to purchase lunch.</a:t>
            </a:r>
          </a:p>
          <a:p>
            <a:pPr lvl="1"/>
            <a:r>
              <a:rPr lang="en-US" dirty="0" smtClean="0"/>
              <a:t>Tennis shoes to participate in Physical Education activities.</a:t>
            </a:r>
          </a:p>
          <a:p>
            <a:r>
              <a:rPr lang="en-US" dirty="0" smtClean="0"/>
              <a:t>Kinder</a:t>
            </a:r>
          </a:p>
          <a:p>
            <a:pPr lvl="1"/>
            <a:r>
              <a:rPr lang="en-US" dirty="0" smtClean="0"/>
              <a:t>Mat/ pillow for nap time </a:t>
            </a:r>
          </a:p>
          <a:p>
            <a:pPr lvl="1"/>
            <a:r>
              <a:rPr lang="en-US" dirty="0" smtClean="0"/>
              <a:t>Toys for playtime; make sure they have their names if needed and they take home at the end of EACH day.  </a:t>
            </a:r>
          </a:p>
          <a:p>
            <a:r>
              <a:rPr lang="en-US" dirty="0" smtClean="0"/>
              <a:t>Elementary </a:t>
            </a:r>
          </a:p>
          <a:p>
            <a:pPr lvl="1"/>
            <a:r>
              <a:rPr lang="en-US" dirty="0" smtClean="0"/>
              <a:t>Swimsuit, sunblock, flip flops, towel, &amp; a change of clothes if wanted. Pick up is right after pool time.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3684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Cell Phone and Other Electronics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Cell phones and other electronics (such as iPods, </a:t>
            </a:r>
            <a:r>
              <a:rPr lang="en-US" dirty="0" err="1" smtClean="0"/>
              <a:t>ipads</a:t>
            </a:r>
            <a:r>
              <a:rPr lang="en-US" dirty="0" smtClean="0"/>
              <a:t>, iPhones, nooks, DS, and etc.) will not be permitted during class time. </a:t>
            </a:r>
          </a:p>
          <a:p>
            <a:r>
              <a:rPr lang="en-US" dirty="0" smtClean="0"/>
              <a:t>Electronics can be used during recreational breaks and lunch. </a:t>
            </a:r>
          </a:p>
          <a:p>
            <a:r>
              <a:rPr lang="en-US" dirty="0" smtClean="0"/>
              <a:t>If they are misused they will be confiscated and given to parents at the end of the day. </a:t>
            </a:r>
          </a:p>
          <a:p>
            <a:r>
              <a:rPr lang="en-US" dirty="0" smtClean="0"/>
              <a:t>Continuing Education Staff / Volunteers are not responsible for any missing, broken, or stolen items.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40722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660033"/>
                </a:solidFill>
              </a:rPr>
              <a:t>TAMIU IDs </a:t>
            </a:r>
            <a:endParaRPr lang="en-US" b="1" dirty="0">
              <a:solidFill>
                <a:srgbClr val="66003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sz="2800" dirty="0" smtClean="0"/>
              <a:t>This card can be used to purchase food, snacks, supplies from the TAMIU Food Court and Bookstore.</a:t>
            </a:r>
            <a:endParaRPr lang="en-US" sz="2800" dirty="0"/>
          </a:p>
          <a:p>
            <a:r>
              <a:rPr lang="en-US" sz="2800" dirty="0" smtClean="0"/>
              <a:t>Adding money can be done with cash or credit card</a:t>
            </a:r>
          </a:p>
          <a:p>
            <a:pPr lvl="1"/>
            <a:r>
              <a:rPr lang="en-US" b="1" dirty="0" smtClean="0"/>
              <a:t>Credit card: </a:t>
            </a:r>
            <a:r>
              <a:rPr lang="en-US" dirty="0" smtClean="0">
                <a:hlinkClick r:id="rId2"/>
              </a:rPr>
              <a:t>Online</a:t>
            </a:r>
            <a:endParaRPr lang="en-US" dirty="0" smtClean="0"/>
          </a:p>
          <a:p>
            <a:pPr lvl="1"/>
            <a:r>
              <a:rPr lang="en-US" sz="2100" b="1" dirty="0"/>
              <a:t>Cash: </a:t>
            </a:r>
            <a:r>
              <a:rPr lang="en-US" sz="2100" dirty="0"/>
              <a:t>Cash Machine located in Student Center Food Court and at ID services </a:t>
            </a:r>
            <a:r>
              <a:rPr lang="en-US" sz="2100" dirty="0" smtClean="0"/>
              <a:t>ZSC-131</a:t>
            </a:r>
            <a:endParaRPr lang="en-US" sz="2100" dirty="0"/>
          </a:p>
          <a:p>
            <a:r>
              <a:rPr lang="en-US" sz="2800" dirty="0" smtClean="0"/>
              <a:t>You can </a:t>
            </a:r>
            <a:r>
              <a:rPr lang="en-US" sz="2800" dirty="0"/>
              <a:t>begin taking your child to the Campus Card Services located in </a:t>
            </a:r>
            <a:r>
              <a:rPr lang="en-US" sz="2800" dirty="0" smtClean="0"/>
              <a:t>ZSC-131to </a:t>
            </a:r>
            <a:r>
              <a:rPr lang="en-US" sz="2800" dirty="0"/>
              <a:t>have their picture ID taken. </a:t>
            </a:r>
          </a:p>
          <a:p>
            <a:pPr lvl="1"/>
            <a:r>
              <a:rPr lang="en-US" dirty="0"/>
              <a:t>Monday-Thursday: 8:00 a.m. – </a:t>
            </a:r>
            <a:r>
              <a:rPr lang="en-US" dirty="0" smtClean="0"/>
              <a:t>5:00 </a:t>
            </a:r>
            <a:r>
              <a:rPr lang="en-US" dirty="0"/>
              <a:t>p.m.</a:t>
            </a:r>
          </a:p>
          <a:p>
            <a:pPr lvl="1"/>
            <a:r>
              <a:rPr lang="en-US" dirty="0" smtClean="0"/>
              <a:t>Friday: 8:00 a.m. – 12:00 p.m.</a:t>
            </a:r>
          </a:p>
          <a:p>
            <a:r>
              <a:rPr lang="en-US" sz="2800" dirty="0" smtClean="0"/>
              <a:t>If your child is attending Elementary Session I &amp; II the same card will be used for both sessions</a:t>
            </a:r>
            <a:r>
              <a:rPr lang="en-US" dirty="0" smtClean="0"/>
              <a:t>.</a:t>
            </a:r>
          </a:p>
          <a:p>
            <a:r>
              <a:rPr lang="en-US" sz="2800" dirty="0" smtClean="0"/>
              <a:t>If your child looses the ID card you will need to pay a $5.00 fee to get it reissued.</a:t>
            </a:r>
            <a:endParaRPr lang="en-US" sz="2800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4427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0"/>
            <a:ext cx="7848600" cy="2590800"/>
          </a:xfrm>
        </p:spPr>
        <p:txBody>
          <a:bodyPr/>
          <a:lstStyle/>
          <a:p>
            <a:r>
              <a:rPr lang="en-US" dirty="0" smtClean="0"/>
              <a:t>Camp Schedule</a:t>
            </a:r>
            <a:br>
              <a:rPr lang="en-US" dirty="0" smtClean="0"/>
            </a:br>
            <a:r>
              <a:rPr lang="en-US" dirty="0" smtClean="0"/>
              <a:t>Drop Off &amp; pick up map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419600"/>
            <a:ext cx="6400800" cy="1752600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Classroom Managers have copies of the Camp schedule for you.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Iris Guevara has copies of the drop off &amp; pick up maps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19412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Trainings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CE Camp Personnel are</a:t>
            </a:r>
          </a:p>
          <a:p>
            <a:pPr lvl="1"/>
            <a:r>
              <a:rPr lang="en-US" dirty="0" smtClean="0"/>
              <a:t>CE Staff and Administrators</a:t>
            </a:r>
          </a:p>
          <a:p>
            <a:pPr lvl="1"/>
            <a:r>
              <a:rPr lang="en-US" dirty="0" smtClean="0"/>
              <a:t>CE Camp Instructors</a:t>
            </a:r>
          </a:p>
          <a:p>
            <a:pPr lvl="1"/>
            <a:r>
              <a:rPr lang="en-US" dirty="0" smtClean="0"/>
              <a:t>CE Lifeguards</a:t>
            </a:r>
          </a:p>
          <a:p>
            <a:pPr lvl="1"/>
            <a:r>
              <a:rPr lang="en-US" dirty="0" smtClean="0"/>
              <a:t>CE Classroom Managers</a:t>
            </a:r>
          </a:p>
          <a:p>
            <a:pPr lvl="1"/>
            <a:r>
              <a:rPr lang="en-US" dirty="0" smtClean="0"/>
              <a:t>CE Volunteers</a:t>
            </a:r>
          </a:p>
          <a:p>
            <a:pPr lvl="1"/>
            <a:endParaRPr lang="en-US" dirty="0"/>
          </a:p>
          <a:p>
            <a:r>
              <a:rPr lang="en-US" dirty="0" smtClean="0"/>
              <a:t>All CE Camp personnel are required to:</a:t>
            </a:r>
          </a:p>
          <a:p>
            <a:pPr lvl="1"/>
            <a:r>
              <a:rPr lang="en-US" dirty="0" smtClean="0"/>
              <a:t>Complete and pass with 100% the Child Protection Training</a:t>
            </a:r>
          </a:p>
          <a:p>
            <a:pPr lvl="1"/>
            <a:r>
              <a:rPr lang="en-US" dirty="0" smtClean="0"/>
              <a:t>Pass a background check directed by the TAMIU Police Department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83358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3143" y="762001"/>
            <a:ext cx="7848600" cy="1524000"/>
          </a:xfrm>
        </p:spPr>
        <p:txBody>
          <a:bodyPr/>
          <a:lstStyle/>
          <a:p>
            <a:r>
              <a:rPr lang="en-US" dirty="0" smtClean="0"/>
              <a:t>lunch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7848600" cy="2971800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If you wish to have lunch with your child you are welcomed to do so.  There are a couple of rules that must be followed to do this.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You must notify the Classroom Manager when you arrive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For safety reasons you will not be allowed to sit with the rest of the campers, so you will need to sit separate from them.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You must return the child to the Classroom Manager.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58805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ustom 1">
      <a:dk1>
        <a:srgbClr val="292934"/>
      </a:dk1>
      <a:lt1>
        <a:srgbClr val="FFFFFF"/>
      </a:lt1>
      <a:dk2>
        <a:srgbClr val="660033"/>
      </a:dk2>
      <a:lt2>
        <a:srgbClr val="F3F2DC"/>
      </a:lt2>
      <a:accent1>
        <a:srgbClr val="808DA0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1442</TotalTime>
  <Words>942</Words>
  <Application>Microsoft Office PowerPoint</Application>
  <PresentationFormat>On-screen Show (4:3)</PresentationFormat>
  <Paragraphs>144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2" baseType="lpstr">
      <vt:lpstr>Arial</vt:lpstr>
      <vt:lpstr>Franklin Gothic Medium Cond</vt:lpstr>
      <vt:lpstr>Clarity</vt:lpstr>
      <vt:lpstr>Parent Orientation 2014</vt:lpstr>
      <vt:lpstr>Welcome!</vt:lpstr>
      <vt:lpstr>Responsibility</vt:lpstr>
      <vt:lpstr>What to Bring? </vt:lpstr>
      <vt:lpstr>Cell Phone and Other Electronics </vt:lpstr>
      <vt:lpstr>TAMIU IDs </vt:lpstr>
      <vt:lpstr>Camp Schedule Drop Off &amp; pick up map</vt:lpstr>
      <vt:lpstr>Trainings</vt:lpstr>
      <vt:lpstr>lunch</vt:lpstr>
      <vt:lpstr>Instructors</vt:lpstr>
      <vt:lpstr>Classroom Managers </vt:lpstr>
      <vt:lpstr>Lifeguards </vt:lpstr>
      <vt:lpstr>Volunteers Duties </vt:lpstr>
      <vt:lpstr>Our Staff</vt:lpstr>
      <vt:lpstr>Emergency Numbers</vt:lpstr>
      <vt:lpstr>Email </vt:lpstr>
      <vt:lpstr>Continuing Education Facebook</vt:lpstr>
      <vt:lpstr>In Case of Emergencies</vt:lpstr>
      <vt:lpstr>Questions? </vt:lpstr>
    </vt:vector>
  </TitlesOfParts>
  <Company>tamiu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Parent Orientation 2012</dc:title>
  <dc:creator>arianna.guerra</dc:creator>
  <cp:lastModifiedBy>Arguindegui, Jacqueline H.</cp:lastModifiedBy>
  <cp:revision>88</cp:revision>
  <cp:lastPrinted>2014-05-23T21:09:24Z</cp:lastPrinted>
  <dcterms:created xsi:type="dcterms:W3CDTF">2012-04-03T13:50:15Z</dcterms:created>
  <dcterms:modified xsi:type="dcterms:W3CDTF">2014-05-23T21:09:45Z</dcterms:modified>
</cp:coreProperties>
</file>