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5" r:id="rId2"/>
    <p:sldId id="256" r:id="rId3"/>
    <p:sldId id="258" r:id="rId4"/>
    <p:sldId id="257" r:id="rId5"/>
    <p:sldId id="259" r:id="rId6"/>
    <p:sldId id="260" r:id="rId7"/>
    <p:sldId id="261" r:id="rId8"/>
    <p:sldId id="262" r:id="rId9"/>
    <p:sldId id="266" r:id="rId10"/>
    <p:sldId id="263" r:id="rId11"/>
    <p:sldId id="269" r:id="rId12"/>
    <p:sldId id="272" r:id="rId13"/>
    <p:sldId id="268" r:id="rId14"/>
    <p:sldId id="267" r:id="rId15"/>
    <p:sldId id="275" r:id="rId16"/>
    <p:sldId id="276" r:id="rId17"/>
    <p:sldId id="264" r:id="rId18"/>
    <p:sldId id="277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40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67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2EA64-EA76-48C3-8B34-FC26AFEDC76F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90F7E-7666-4F8C-8EAE-8B0D962EB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90F7E-7666-4F8C-8EAE-8B0D962EBB3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40FFA-1922-4060-A602-D28D05FEA41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94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D820-A86A-4AD0-9334-3F0CA1AE203E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D964-82BD-498B-9338-CB5E62B6E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D820-A86A-4AD0-9334-3F0CA1AE203E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D964-82BD-498B-9338-CB5E62B6E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D820-A86A-4AD0-9334-3F0CA1AE203E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D964-82BD-498B-9338-CB5E62B6E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D820-A86A-4AD0-9334-3F0CA1AE203E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D964-82BD-498B-9338-CB5E62B6E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D820-A86A-4AD0-9334-3F0CA1AE203E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D964-82BD-498B-9338-CB5E62B6E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D820-A86A-4AD0-9334-3F0CA1AE203E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D964-82BD-498B-9338-CB5E62B6E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D820-A86A-4AD0-9334-3F0CA1AE203E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D964-82BD-498B-9338-CB5E62B6E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D820-A86A-4AD0-9334-3F0CA1AE203E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D964-82BD-498B-9338-CB5E62B6E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D820-A86A-4AD0-9334-3F0CA1AE203E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D964-82BD-498B-9338-CB5E62B6E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D820-A86A-4AD0-9334-3F0CA1AE203E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D964-82BD-498B-9338-CB5E62B6E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D820-A86A-4AD0-9334-3F0CA1AE203E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6D964-82BD-498B-9338-CB5E62B6E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BD820-A86A-4AD0-9334-3F0CA1AE203E}" type="datetimeFigureOut">
              <a:rPr lang="en-US" smtClean="0"/>
              <a:pPr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6D964-82BD-498B-9338-CB5E62B6E0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journals.ametsoc.org/doi/abs/10.1175/JHM-D-13-0125.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57200"/>
            <a:ext cx="8610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Overview of the Soil Merge (SMERGE) root-zone soil moisture product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000" i="1" dirty="0"/>
              <a:t>Sponsored by the NASA Climate Indicators and Data Products for Future Climate Assessment Program</a:t>
            </a:r>
            <a:endParaRPr lang="en-US" sz="2000" dirty="0"/>
          </a:p>
          <a:p>
            <a:pPr algn="ctr"/>
            <a:endParaRPr lang="en-US" sz="2800" dirty="0"/>
          </a:p>
          <a:p>
            <a:endParaRPr lang="en-US" dirty="0"/>
          </a:p>
          <a:p>
            <a:pPr algn="ctr"/>
            <a:r>
              <a:rPr lang="en-US" dirty="0"/>
              <a:t>Kenneth Tobin (TAMIU)</a:t>
            </a:r>
            <a:br>
              <a:rPr lang="en-US" dirty="0"/>
            </a:br>
            <a:br>
              <a:rPr lang="en-US" dirty="0"/>
            </a:br>
            <a:r>
              <a:rPr lang="en-US" b="1" i="1" u="sng" dirty="0"/>
              <a:t>Wade Crow </a:t>
            </a:r>
            <a:r>
              <a:rPr lang="en-US" dirty="0"/>
              <a:t>and Jianzhi Dong (USDA ARS)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William Teng (NASA GSFC/ADNET Systems Inc.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765" y="132903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SMERGEv.1 - Example Imagery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9800" y="1905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b="1" i="1" dirty="0"/>
              <a:t>August 15, 1988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10400" y="4876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May 1, 1997</a:t>
            </a:r>
          </a:p>
        </p:txBody>
      </p:sp>
      <p:pic>
        <p:nvPicPr>
          <p:cNvPr id="1026" name="Picture 2" descr="C:\Users\wcrow\AppData\Local\Microsoft\Windows\Temporary Internet Files\Content.Outlook\GJ63XFEW\Smerge1988_100c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072" y="671610"/>
            <a:ext cx="6324600" cy="3162300"/>
          </a:xfrm>
          <a:prstGeom prst="rect">
            <a:avLst/>
          </a:prstGeom>
          <a:noFill/>
        </p:spPr>
      </p:pic>
      <p:pic>
        <p:nvPicPr>
          <p:cNvPr id="1027" name="Picture 3" descr="C:\Users\wcrow\AppData\Local\Microsoft\Windows\Temporary Internet Files\Content.Outlook\GJ63XFEW\Smerge1997_100c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707" y="3578737"/>
            <a:ext cx="6324600" cy="3162300"/>
          </a:xfrm>
          <a:prstGeom prst="rect">
            <a:avLst/>
          </a:prstGeom>
          <a:noFill/>
        </p:spPr>
      </p:pic>
      <p:pic>
        <p:nvPicPr>
          <p:cNvPr id="7" name="Picture 2" descr="https://ldas.gsfc.nasa.gov/nldas/images/Noah_schemat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066800"/>
            <a:ext cx="3534982" cy="317734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5B580E-9C44-D044-89A9-94F86527BE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78" r="7929" b="16666"/>
          <a:stretch/>
        </p:blipFill>
        <p:spPr>
          <a:xfrm>
            <a:off x="629356" y="1676403"/>
            <a:ext cx="8031536" cy="46369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765" y="132903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Comparisons Against In-Situ Soil Moisture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8400" y="11430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Correlation versus ground stations (0-40 cm)</a:t>
            </a:r>
          </a:p>
        </p:txBody>
      </p:sp>
    </p:spTree>
    <p:extLst>
      <p:ext uri="{BB962C8B-B14F-4D97-AF65-F5344CB8AC3E}">
        <p14:creationId xmlns:p14="http://schemas.microsoft.com/office/powerpoint/2010/main" val="303426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765" y="132903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Comparisons Against In-Situ Soil Moisture</a:t>
            </a:r>
          </a:p>
        </p:txBody>
      </p:sp>
      <p:pic>
        <p:nvPicPr>
          <p:cNvPr id="6" name="Picture 5">
            <a:extLst/>
          </p:cNvPr>
          <p:cNvPicPr>
            <a:picLocks noChangeAspect="1"/>
          </p:cNvPicPr>
          <p:nvPr/>
        </p:nvPicPr>
        <p:blipFill rotWithShape="1">
          <a:blip r:embed="rId2"/>
          <a:srcRect t="17075" r="11574" b="17370"/>
          <a:stretch/>
        </p:blipFill>
        <p:spPr>
          <a:xfrm>
            <a:off x="634066" y="1634067"/>
            <a:ext cx="7722126" cy="4648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8400" y="11430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Unbiased RMSD versus ground stations (0-40 cm)</a:t>
            </a:r>
          </a:p>
        </p:txBody>
      </p:sp>
    </p:spTree>
    <p:extLst>
      <p:ext uri="{BB962C8B-B14F-4D97-AF65-F5344CB8AC3E}">
        <p14:creationId xmlns:p14="http://schemas.microsoft.com/office/powerpoint/2010/main" val="1828040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74" y="1505659"/>
            <a:ext cx="7848600" cy="3924299"/>
          </a:xfrm>
        </p:spPr>
      </p:pic>
      <p:sp>
        <p:nvSpPr>
          <p:cNvPr id="3" name="TextBox 2"/>
          <p:cNvSpPr txBox="1"/>
          <p:nvPr/>
        </p:nvSpPr>
        <p:spPr>
          <a:xfrm>
            <a:off x="1043765" y="132903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Comparisons Against In-Situ Soil Moisture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6753" y="5128170"/>
            <a:ext cx="259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WG = Walnut Gulch, AZ</a:t>
            </a:r>
          </a:p>
          <a:p>
            <a:r>
              <a:rPr lang="en-US" b="1" dirty="0"/>
              <a:t>LW = Little Washita, OK</a:t>
            </a:r>
          </a:p>
          <a:p>
            <a:r>
              <a:rPr lang="en-US" b="1" dirty="0"/>
              <a:t>FC = Fort Cobb, OK</a:t>
            </a:r>
          </a:p>
          <a:p>
            <a:r>
              <a:rPr lang="en-US" b="1" dirty="0"/>
              <a:t>LR = Little River, GA</a:t>
            </a:r>
          </a:p>
          <a:p>
            <a:r>
              <a:rPr lang="en-US" b="1" dirty="0"/>
              <a:t>RC = Reynolds Creek, ID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866" y="2108202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0-5 cm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40556" y="4176891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0-40 cm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68467" y="851457"/>
            <a:ext cx="2230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SMOS = 2010-current</a:t>
            </a:r>
          </a:p>
          <a:p>
            <a:r>
              <a:rPr lang="en-US" b="1" dirty="0">
                <a:solidFill>
                  <a:schemeClr val="accent6"/>
                </a:solidFill>
              </a:rPr>
              <a:t>AMSRE = 2001-2011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68467" y="5680451"/>
            <a:ext cx="448569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Model climatology is generally more accurate; however, remote sensing is improving….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922822" y="3493660"/>
            <a:ext cx="3080325" cy="1052943"/>
            <a:chOff x="5922822" y="3493660"/>
            <a:chExt cx="3080325" cy="1052943"/>
          </a:xfrm>
        </p:grpSpPr>
        <p:cxnSp>
          <p:nvCxnSpPr>
            <p:cNvPr id="13" name="Straight Arrow Connector 12"/>
            <p:cNvCxnSpPr/>
            <p:nvPr/>
          </p:nvCxnSpPr>
          <p:spPr>
            <a:xfrm flipH="1">
              <a:off x="5922822" y="3886200"/>
              <a:ext cx="1239978" cy="66040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174347" y="3493660"/>
              <a:ext cx="1828800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Suspected low bias in “</a:t>
              </a:r>
              <a:r>
                <a:rPr lang="en-US" sz="1600" dirty="0" err="1"/>
                <a:t>Obs</a:t>
              </a:r>
              <a:r>
                <a:rPr lang="en-US" sz="1600" dirty="0"/>
                <a:t>” at LR site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168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24135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Comparison Against NDVI Anomalies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0392" y="957078"/>
            <a:ext cx="853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/>
              <a:t>Obtain a multi-year, monthly, 0.25° root-zone soil moisture (SM) product.</a:t>
            </a:r>
          </a:p>
          <a:p>
            <a:pPr marL="342900" indent="-342900">
              <a:buAutoNum type="arabicParenR"/>
            </a:pPr>
            <a:r>
              <a:rPr lang="en-US" dirty="0"/>
              <a:t>Obtain a multi-year, monthly, 0.25° vegetation indices (NDVI) product.</a:t>
            </a:r>
          </a:p>
          <a:p>
            <a:pPr marL="342900" indent="-342900">
              <a:buAutoNum type="arabicParenR"/>
            </a:pPr>
            <a:r>
              <a:rPr lang="en-US" dirty="0"/>
              <a:t>Sort both by month-of-year and rank across all years of the multi-year data set.</a:t>
            </a:r>
          </a:p>
          <a:p>
            <a:pPr marL="342900" indent="-342900"/>
            <a:r>
              <a:rPr lang="en-US" dirty="0"/>
              <a:t>(e.g., count all June’s in 2001-2015 that are drier than June 2005).</a:t>
            </a:r>
          </a:p>
          <a:p>
            <a:pPr marL="342900" indent="-342900"/>
            <a:r>
              <a:rPr lang="en-US" dirty="0"/>
              <a:t>4)   Calculate the cross-correlation of SM/VI ranks.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9993"/>
          <a:stretch>
            <a:fillRect/>
          </a:stretch>
        </p:blipFill>
        <p:spPr bwMode="auto">
          <a:xfrm>
            <a:off x="473826" y="2553251"/>
            <a:ext cx="6172200" cy="274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629400" y="2850382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a 0.25° OK box:</a:t>
            </a:r>
          </a:p>
          <a:p>
            <a:r>
              <a:rPr lang="en-US" dirty="0"/>
              <a:t>Soil Moisture is black</a:t>
            </a:r>
          </a:p>
          <a:p>
            <a:r>
              <a:rPr lang="en-US" dirty="0">
                <a:solidFill>
                  <a:srgbClr val="FF0000"/>
                </a:solidFill>
              </a:rPr>
              <a:t>NDVI  is red.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5276671"/>
            <a:ext cx="6781800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u="sng" dirty="0"/>
              <a:t>Degree of cross-correlation depends on:</a:t>
            </a:r>
          </a:p>
          <a:p>
            <a:pPr marL="342900" indent="-342900">
              <a:buAutoNum type="arabicParenR"/>
            </a:pPr>
            <a:r>
              <a:rPr lang="en-US" dirty="0"/>
              <a:t>Climate (water versus energy limited growth conditions).</a:t>
            </a:r>
          </a:p>
          <a:p>
            <a:pPr marL="342900" indent="-342900">
              <a:buAutoNum type="arabicParenR"/>
            </a:pPr>
            <a:r>
              <a:rPr lang="en-US" dirty="0"/>
              <a:t>Accuracy of the NDVI product.</a:t>
            </a:r>
          </a:p>
          <a:p>
            <a:pPr marL="342900" indent="-342900">
              <a:buAutoNum type="arabicParenR"/>
            </a:pPr>
            <a:r>
              <a:rPr lang="en-US" dirty="0"/>
              <a:t>Accuracy of the SM product.</a:t>
            </a:r>
          </a:p>
        </p:txBody>
      </p:sp>
    </p:spTree>
    <p:extLst>
      <p:ext uri="{BB962C8B-B14F-4D97-AF65-F5344CB8AC3E}">
        <p14:creationId xmlns:p14="http://schemas.microsoft.com/office/powerpoint/2010/main" val="2772393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6600F8-DE04-B047-9185-660D94E4C0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68" t="12903" r="5935" b="11290"/>
          <a:stretch/>
        </p:blipFill>
        <p:spPr>
          <a:xfrm>
            <a:off x="315429" y="1935020"/>
            <a:ext cx="8430638" cy="419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224135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Comparison Against NDVI Anomalies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1600" y="1191492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Correlation between (SMERGEv.1) root-zone soil moisture ranks (-1 month lag) and NDVI ranks for (June-August 2001-2015)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6800" y="4925292"/>
            <a:ext cx="1371600" cy="553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64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C383DAE-80CF-F34B-8325-993BDE6CC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23892"/>
            <a:ext cx="7682194" cy="4891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2776" y="137542"/>
            <a:ext cx="8229600" cy="696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Comparison Against NDVI Anomalies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5152072"/>
            <a:ext cx="85146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Degradation in areas of: complex topography (e.g., inter-mountain West), arid climates (e.g., SE California) and forest cover (e.g., Ozarks, Upper Midwest and the Northeast).</a:t>
            </a:r>
          </a:p>
          <a:p>
            <a:endParaRPr lang="en-US" dirty="0"/>
          </a:p>
          <a:p>
            <a:r>
              <a:rPr lang="en-US" dirty="0"/>
              <a:t>These are land covers where remote sensing of soil moisture is known to be challenging…</a:t>
            </a:r>
            <a:r>
              <a:rPr lang="en-US" i="1" u="sng" dirty="0"/>
              <a:t>SMERGEv.1 is likely placing too much weight on CCI retrievals in these areas</a:t>
            </a:r>
            <a:r>
              <a:rPr lang="en-US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3278" y="1007397"/>
            <a:ext cx="794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Net value of remote sensing observations (SMERGEv1 minus model baseline)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28676" y="4094988"/>
            <a:ext cx="1676400" cy="629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92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947249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b="1" dirty="0">
                <a:solidFill>
                  <a:srgbClr val="FF0000"/>
                </a:solidFill>
              </a:rPr>
              <a:t>Bill Teng will describe data access in detail later on….</a:t>
            </a:r>
          </a:p>
          <a:p>
            <a:pPr marL="0" lvl="1"/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235362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SMERGE Issues to Consider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947249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b="1" dirty="0">
                <a:solidFill>
                  <a:srgbClr val="FF0000"/>
                </a:solidFill>
              </a:rPr>
              <a:t>Bill Teng will describe data access in detail later on….</a:t>
            </a:r>
          </a:p>
          <a:p>
            <a:pPr marL="0" lvl="1"/>
            <a:endParaRPr lang="en-US" u="sng" dirty="0"/>
          </a:p>
          <a:p>
            <a:pPr marL="0" lvl="1"/>
            <a:r>
              <a:rPr lang="en-US" u="sng" dirty="0"/>
              <a:t>SMERGE is not “in-season”. Will </a:t>
            </a:r>
            <a:r>
              <a:rPr lang="en-US" b="1" i="1" u="sng" dirty="0"/>
              <a:t>always</a:t>
            </a:r>
            <a:r>
              <a:rPr lang="en-US" u="sng" dirty="0"/>
              <a:t> be ~18 months behind real-time:</a:t>
            </a:r>
            <a:r>
              <a:rPr lang="en-US" dirty="0"/>
              <a:t> For in-season data (with 3-4 day latency) we recommend the NASA SMAP Level 4 Surface and Root-Zone Soil Moisture product (SMAP_L4) </a:t>
            </a:r>
            <a:r>
              <a:rPr lang="en-US" b="1" dirty="0">
                <a:solidFill>
                  <a:srgbClr val="FF0000"/>
                </a:solidFill>
              </a:rPr>
              <a:t>[see talk after break]</a:t>
            </a:r>
            <a:r>
              <a:rPr lang="en-US" dirty="0"/>
              <a:t>.</a:t>
            </a:r>
          </a:p>
          <a:p>
            <a:pPr marL="0" lvl="1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235362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SMERGE Issues to Consider</a:t>
            </a:r>
          </a:p>
        </p:txBody>
      </p:sp>
    </p:spTree>
    <p:extLst>
      <p:ext uri="{BB962C8B-B14F-4D97-AF65-F5344CB8AC3E}">
        <p14:creationId xmlns:p14="http://schemas.microsoft.com/office/powerpoint/2010/main" val="3793311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947249"/>
            <a:ext cx="861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b="1" dirty="0">
                <a:solidFill>
                  <a:srgbClr val="FF0000"/>
                </a:solidFill>
              </a:rPr>
              <a:t>Bill Teng will describe data access in detail later on….</a:t>
            </a:r>
          </a:p>
          <a:p>
            <a:pPr marL="0" lvl="1"/>
            <a:endParaRPr lang="en-US" u="sng" dirty="0"/>
          </a:p>
          <a:p>
            <a:pPr marL="0" lvl="1"/>
            <a:r>
              <a:rPr lang="en-US" u="sng" dirty="0"/>
              <a:t>SMERGE is not “in-season”. Will </a:t>
            </a:r>
            <a:r>
              <a:rPr lang="en-US" b="1" i="1" u="sng" dirty="0"/>
              <a:t>always</a:t>
            </a:r>
            <a:r>
              <a:rPr lang="en-US" u="sng" dirty="0"/>
              <a:t> be ~18 months behind real-time:</a:t>
            </a:r>
            <a:r>
              <a:rPr lang="en-US" dirty="0"/>
              <a:t> For in-season data (with 3-4 day latency) we recommend the NASA SMAP Level 4 Surface and Root-Zone Soil Moisture product (SMAP_L4) </a:t>
            </a:r>
            <a:r>
              <a:rPr lang="en-US" b="1" dirty="0">
                <a:solidFill>
                  <a:srgbClr val="FF0000"/>
                </a:solidFill>
              </a:rPr>
              <a:t>[see talk after break]</a:t>
            </a:r>
            <a:r>
              <a:rPr lang="en-US" dirty="0"/>
              <a:t>.</a:t>
            </a:r>
          </a:p>
          <a:p>
            <a:pPr marL="0" lvl="1"/>
            <a:endParaRPr lang="en-US" dirty="0"/>
          </a:p>
          <a:p>
            <a:pPr marL="0" lvl="1"/>
            <a:r>
              <a:rPr lang="en-US" u="sng" dirty="0"/>
              <a:t>Both the quality of SMERGE, and our ability to validate SMERGE, is likely degraded as we move back in time: </a:t>
            </a:r>
            <a:r>
              <a:rPr lang="en-US" dirty="0"/>
              <a:t>The quality of the modeling backbone is likely stable; however, remote sensing frequency and accuracy degrades in the 1980’s and 1990’s.</a:t>
            </a:r>
          </a:p>
          <a:p>
            <a:pPr marL="0" lvl="1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235362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SMERGE Issues to Consider</a:t>
            </a:r>
          </a:p>
        </p:txBody>
      </p:sp>
    </p:spTree>
    <p:extLst>
      <p:ext uri="{BB962C8B-B14F-4D97-AF65-F5344CB8AC3E}">
        <p14:creationId xmlns:p14="http://schemas.microsoft.com/office/powerpoint/2010/main" val="1614455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g2 copy"/>
          <p:cNvPicPr>
            <a:picLocks noChangeAspect="1" noChangeArrowheads="1"/>
          </p:cNvPicPr>
          <p:nvPr/>
        </p:nvPicPr>
        <p:blipFill>
          <a:blip r:embed="rId3" cstate="print"/>
          <a:srcRect l="8701" t="23311" r="8255" b="9798"/>
          <a:stretch>
            <a:fillRect/>
          </a:stretch>
        </p:blipFill>
        <p:spPr bwMode="auto">
          <a:xfrm>
            <a:off x="1164775" y="1269675"/>
            <a:ext cx="6858000" cy="40868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38150" y="3622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Remote Sensing of Surface Soil Moisture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57912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Wet = higher reflectivity/lower emissivity (low radiance) </a:t>
            </a:r>
          </a:p>
          <a:p>
            <a:r>
              <a:rPr lang="en-US" b="1" dirty="0"/>
              <a:t>Dry  = lower reflectivity/higher emissivity (high radiance)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0" y="16002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SENSOR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947249"/>
            <a:ext cx="861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b="1" dirty="0">
                <a:solidFill>
                  <a:srgbClr val="FF0000"/>
                </a:solidFill>
              </a:rPr>
              <a:t>Bill Teng will describe data access in detail later on….</a:t>
            </a:r>
          </a:p>
          <a:p>
            <a:pPr marL="0" lvl="1"/>
            <a:endParaRPr lang="en-US" u="sng" dirty="0"/>
          </a:p>
          <a:p>
            <a:pPr marL="0" lvl="1"/>
            <a:r>
              <a:rPr lang="en-US" u="sng" dirty="0"/>
              <a:t>SMERGE is not “in-season”. Will </a:t>
            </a:r>
            <a:r>
              <a:rPr lang="en-US" b="1" i="1" u="sng" dirty="0"/>
              <a:t>always</a:t>
            </a:r>
            <a:r>
              <a:rPr lang="en-US" u="sng" dirty="0"/>
              <a:t> be ~18 months behind real-time:</a:t>
            </a:r>
            <a:r>
              <a:rPr lang="en-US" dirty="0"/>
              <a:t> For in-season data (with 3-4 day latency) we recommend the NASA SMAP Level 4 Surface and Root-Zone Soil Moisture product (SMAP_L4) </a:t>
            </a:r>
            <a:r>
              <a:rPr lang="en-US" b="1" dirty="0">
                <a:solidFill>
                  <a:srgbClr val="FF0000"/>
                </a:solidFill>
              </a:rPr>
              <a:t>[see talk after break]</a:t>
            </a:r>
            <a:r>
              <a:rPr lang="en-US" dirty="0"/>
              <a:t>.</a:t>
            </a:r>
          </a:p>
          <a:p>
            <a:pPr marL="0" lvl="1"/>
            <a:endParaRPr lang="en-US" dirty="0"/>
          </a:p>
          <a:p>
            <a:pPr marL="0" lvl="1"/>
            <a:r>
              <a:rPr lang="en-US" u="sng" dirty="0"/>
              <a:t>Both the quality of SMERGE, and our ability to validate SMERGE, is likely degraded as we move back in time: </a:t>
            </a:r>
            <a:r>
              <a:rPr lang="en-US" dirty="0"/>
              <a:t>The quality of the modeling backbone is likely stable; however, remote sensing frequency and accuracy degrades in the 1980’s and 1990’s.</a:t>
            </a:r>
          </a:p>
          <a:p>
            <a:pPr marL="0" lvl="1"/>
            <a:endParaRPr lang="en-US" dirty="0"/>
          </a:p>
          <a:p>
            <a:pPr marL="0" lvl="1"/>
            <a:r>
              <a:rPr lang="en-US" u="sng" dirty="0"/>
              <a:t>Ground-based observations could be integrated into SMERGE; however, we believe the impact of this integration would be marginal: </a:t>
            </a:r>
            <a:r>
              <a:rPr lang="en-US" dirty="0"/>
              <a:t>Primarily due to low sampling densities and severe point-to-grid upscaling effects. See Gruber et al., WRR [2018].</a:t>
            </a:r>
          </a:p>
          <a:p>
            <a:pPr marL="0" lvl="1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235362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SMERGE Issues to Consider</a:t>
            </a:r>
          </a:p>
        </p:txBody>
      </p:sp>
    </p:spTree>
    <p:extLst>
      <p:ext uri="{BB962C8B-B14F-4D97-AF65-F5344CB8AC3E}">
        <p14:creationId xmlns:p14="http://schemas.microsoft.com/office/powerpoint/2010/main" val="1589862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947249"/>
            <a:ext cx="861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b="1" dirty="0">
                <a:solidFill>
                  <a:srgbClr val="FF0000"/>
                </a:solidFill>
              </a:rPr>
              <a:t>Bill Teng will describe data access in detail later on….</a:t>
            </a:r>
          </a:p>
          <a:p>
            <a:pPr marL="0" lvl="1"/>
            <a:endParaRPr lang="en-US" u="sng" dirty="0"/>
          </a:p>
          <a:p>
            <a:pPr marL="0" lvl="1"/>
            <a:r>
              <a:rPr lang="en-US" u="sng" dirty="0"/>
              <a:t>SMERGE is not “in-season”. Will </a:t>
            </a:r>
            <a:r>
              <a:rPr lang="en-US" b="1" i="1" u="sng" dirty="0"/>
              <a:t>always</a:t>
            </a:r>
            <a:r>
              <a:rPr lang="en-US" u="sng" dirty="0"/>
              <a:t> be ~18 months behind real-time:</a:t>
            </a:r>
            <a:r>
              <a:rPr lang="en-US" dirty="0"/>
              <a:t> For in-season data (with 3-4 day latency) we recommend the NASA SMAP Level 4 Surface and Root-Zone Soil Moisture product (SMAP_L4) </a:t>
            </a:r>
            <a:r>
              <a:rPr lang="en-US" b="1" dirty="0">
                <a:solidFill>
                  <a:srgbClr val="FF0000"/>
                </a:solidFill>
              </a:rPr>
              <a:t>[see talk after break]</a:t>
            </a:r>
            <a:r>
              <a:rPr lang="en-US" dirty="0"/>
              <a:t>.</a:t>
            </a:r>
          </a:p>
          <a:p>
            <a:pPr marL="0" lvl="1"/>
            <a:endParaRPr lang="en-US" dirty="0"/>
          </a:p>
          <a:p>
            <a:pPr marL="0" lvl="1"/>
            <a:r>
              <a:rPr lang="en-US" u="sng" dirty="0"/>
              <a:t>Both the quality of SMERGE, and our ability to validate SMERGE, is likely degraded as we move back in time: </a:t>
            </a:r>
            <a:r>
              <a:rPr lang="en-US" dirty="0"/>
              <a:t>The quality of the modeling backbone is likely stable; however, remote sensing frequency and accuracy degrades in the 1980’s and 1990’s.</a:t>
            </a:r>
          </a:p>
          <a:p>
            <a:pPr marL="0" lvl="1"/>
            <a:endParaRPr lang="en-US" dirty="0"/>
          </a:p>
          <a:p>
            <a:pPr marL="0" lvl="1"/>
            <a:r>
              <a:rPr lang="en-US" u="sng" dirty="0"/>
              <a:t>Ground-based observations could be integrated into SMERGE; however, we believe the impact of this integration would be marginal: </a:t>
            </a:r>
            <a:r>
              <a:rPr lang="en-US" dirty="0"/>
              <a:t>Primarily due to low sampling densities and severe point-to-grid upscaling effects. See Gruber et al., WRR [2018].</a:t>
            </a:r>
          </a:p>
          <a:p>
            <a:pPr marL="0" lvl="1"/>
            <a:endParaRPr lang="en-US" dirty="0"/>
          </a:p>
          <a:p>
            <a:pPr marL="0" lvl="1"/>
            <a:r>
              <a:rPr lang="en-US" u="sng" dirty="0"/>
              <a:t>Known issues in SMERGEv.1 (hope to address in next release version):</a:t>
            </a:r>
            <a:endParaRPr lang="en-US" dirty="0"/>
          </a:p>
          <a:p>
            <a:pPr marL="342900" lvl="1" indent="-342900">
              <a:buAutoNum type="arabicParenR"/>
            </a:pPr>
            <a:r>
              <a:rPr lang="en-US" dirty="0"/>
              <a:t>Treatment of long remote sensing data gaps (e.g., winter).</a:t>
            </a:r>
          </a:p>
          <a:p>
            <a:pPr marL="342900" lvl="1" indent="-342900">
              <a:buAutoNum type="arabicParenR"/>
            </a:pPr>
            <a:r>
              <a:rPr lang="en-US" dirty="0"/>
              <a:t>Evidence of too much weight on remote sensing in densely vegetated areas.</a:t>
            </a:r>
          </a:p>
          <a:p>
            <a:pPr marL="342900" lvl="1" indent="-342900">
              <a:buAutoNum type="arabicParenR"/>
            </a:pPr>
            <a:r>
              <a:rPr lang="en-US" dirty="0"/>
              <a:t>Free drainage aspect of model causes bias in (Neb.) Sand Hills region.</a:t>
            </a:r>
          </a:p>
          <a:p>
            <a:pPr marL="342900" lvl="1" indent="-342900">
              <a:buAutoNum type="arabicParenR"/>
            </a:pPr>
            <a:r>
              <a:rPr lang="en-US" dirty="0"/>
              <a:t>Contains no SMAP products. Evidence suggests that SMAP is outperforming all previous missions.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235362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SMERGE Issues to Consider</a:t>
            </a:r>
          </a:p>
        </p:txBody>
      </p:sp>
    </p:spTree>
    <p:extLst>
      <p:ext uri="{BB962C8B-B14F-4D97-AF65-F5344CB8AC3E}">
        <p14:creationId xmlns:p14="http://schemas.microsoft.com/office/powerpoint/2010/main" val="2661250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066800"/>
            <a:ext cx="78486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Thank you…</a:t>
            </a:r>
          </a:p>
          <a:p>
            <a:endParaRPr lang="en-US" sz="3200" b="1" dirty="0"/>
          </a:p>
          <a:p>
            <a:r>
              <a:rPr lang="en-US" dirty="0"/>
              <a:t>Tobin, K.J., Torres, R., Crow, W.T., and Bennet, M.B. Multi-decadal analysis of root-zone soil moisture applying the exponential filter across CONUS. </a:t>
            </a:r>
            <a:r>
              <a:rPr lang="en-US" i="1" dirty="0"/>
              <a:t>Hydrology and Earth System Science</a:t>
            </a:r>
            <a:r>
              <a:rPr lang="en-US" dirty="0"/>
              <a:t>. 21:4403-4417. 10.5194/hess-21-4403-2017. 2017.</a:t>
            </a:r>
          </a:p>
          <a:p>
            <a:endParaRPr lang="en-US" sz="3200" dirty="0"/>
          </a:p>
          <a:p>
            <a:r>
              <a:rPr lang="en-US" dirty="0"/>
              <a:t>Gruber, A., Crow, W.T., and W. Dorigo. Assimilation of spatially sparse in situ soil moisture networks into a continuous model domain. </a:t>
            </a:r>
            <a:r>
              <a:rPr lang="en-US" i="1" dirty="0"/>
              <a:t>Water Resources Research</a:t>
            </a:r>
            <a:r>
              <a:rPr lang="en-US" dirty="0"/>
              <a:t>. 54:1353-1367. 10.1002/2017WR021277. 2018.</a:t>
            </a:r>
          </a:p>
          <a:p>
            <a:endParaRPr lang="en-US" sz="3200" dirty="0"/>
          </a:p>
          <a:p>
            <a:r>
              <a:rPr lang="en-US" dirty="0"/>
              <a:t>Han, E., Crow, W.T., Holmes, T. and Bolten, J.D. Benchmarking a soil moisture data assimilation system for agricultural drought monitoring. </a:t>
            </a:r>
            <a:r>
              <a:rPr lang="en-US" i="1" dirty="0"/>
              <a:t>Journal of Hydrometeorology</a:t>
            </a:r>
            <a:r>
              <a:rPr lang="en-US" dirty="0"/>
              <a:t>. 15:1117-1134. </a:t>
            </a:r>
            <a:r>
              <a:rPr lang="en-US" dirty="0">
                <a:hlinkClick r:id="rId2"/>
              </a:rPr>
              <a:t>10.1175/JHM-D-13-0125.1</a:t>
            </a:r>
            <a:r>
              <a:rPr lang="en-US" dirty="0"/>
              <a:t>. 2014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82779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2SMP_SCAH.png"/>
          <p:cNvPicPr>
            <a:picLocks noChangeAspect="1"/>
          </p:cNvPicPr>
          <p:nvPr/>
        </p:nvPicPr>
        <p:blipFill>
          <a:blip r:embed="rId2" cstate="print"/>
          <a:srcRect t="12435" b="8085"/>
          <a:stretch>
            <a:fillRect/>
          </a:stretch>
        </p:blipFill>
        <p:spPr>
          <a:xfrm>
            <a:off x="0" y="1677184"/>
            <a:ext cx="9144000" cy="464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2286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Remote Sensing of Surface Soil Moisture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937044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Invert microwave radiance (brightness temperature) into surface (~5 cm) soil moisture by removing impacts of vegetation, surface temperature and surface roughness</a:t>
            </a:r>
            <a:r>
              <a:rPr lang="en-US" dirty="0"/>
              <a:t>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5715000"/>
            <a:ext cx="84582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Largest challenge = compensating for the impact of vegetation</a:t>
            </a:r>
            <a:r>
              <a:rPr lang="en-US" b="1" dirty="0"/>
              <a:t>.</a:t>
            </a:r>
          </a:p>
          <a:p>
            <a:r>
              <a:rPr lang="en-US" b="1" dirty="0"/>
              <a:t>Vegetation becomes more transparent for longer wavelength (e.g., L-band/~20 cm) but longer wavelengths = degraded resolution (for a fixed antennae size).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esa-soilmoisture-cci.org/sites/default/files/documents/active_and_passive_microwave_senso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8381" y="990600"/>
            <a:ext cx="6593069" cy="4552951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6239536" y="1981200"/>
            <a:ext cx="1676400" cy="3429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2286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Remote Sensing of Surface Soil Moisture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57150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ESA CCI Merged Product 1979-2015, daily, surface soil moisture, 0.25-degree</a:t>
            </a:r>
          </a:p>
          <a:p>
            <a:endParaRPr lang="en-US" dirty="0"/>
          </a:p>
          <a:p>
            <a:r>
              <a:rPr lang="en-US" dirty="0"/>
              <a:t>For 2010-2015, includes the  European L-band mission (SMOS)…SMAP was launched in 2015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7000" y="12954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L-band, 21 cm wavelength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das.gsfc.nasa.gov/nldas/images/Noah_schemat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838200"/>
            <a:ext cx="5486400" cy="49313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2286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Modeling of Surface Soil Moisture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800" y="60960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NLDAS-2, 1979-2015, hourly, profile-soil moisture, 0.125-degree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4047" y="1811975"/>
            <a:ext cx="381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Model Attributes:</a:t>
            </a:r>
            <a:endParaRPr lang="en-US" sz="2000" b="1" dirty="0"/>
          </a:p>
          <a:p>
            <a:pPr marL="342900" indent="-342900">
              <a:buAutoNum type="arabicParenR"/>
            </a:pPr>
            <a:r>
              <a:rPr lang="en-US" sz="2000" b="1" dirty="0">
                <a:solidFill>
                  <a:srgbClr val="FF0000"/>
                </a:solidFill>
              </a:rPr>
              <a:t>Poor forcing</a:t>
            </a:r>
          </a:p>
          <a:p>
            <a:pPr marL="342900" indent="-342900">
              <a:buAutoNum type="arabicParenR"/>
            </a:pPr>
            <a:r>
              <a:rPr lang="en-US" sz="2000" b="1" dirty="0">
                <a:solidFill>
                  <a:srgbClr val="FF0000"/>
                </a:solidFill>
              </a:rPr>
              <a:t>Uncertain calibration/physics</a:t>
            </a:r>
          </a:p>
          <a:p>
            <a:pPr marL="342900" indent="-342900">
              <a:buAutoNum type="arabicParenR"/>
            </a:pPr>
            <a:r>
              <a:rPr lang="en-US" sz="2000" b="1" dirty="0">
                <a:solidFill>
                  <a:srgbClr val="00B050"/>
                </a:solidFill>
              </a:rPr>
              <a:t>Good continuity in time/space</a:t>
            </a:r>
          </a:p>
          <a:p>
            <a:pPr marL="342900" indent="-342900">
              <a:buAutoNum type="arabicParenR"/>
            </a:pPr>
            <a:r>
              <a:rPr lang="en-US" sz="2000" b="1" dirty="0">
                <a:solidFill>
                  <a:srgbClr val="00B050"/>
                </a:solidFill>
              </a:rPr>
              <a:t>Multi-layer soil moisture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96297" y="1825585"/>
            <a:ext cx="3810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Remote Sensing Attributes:</a:t>
            </a:r>
            <a:endParaRPr lang="en-US" sz="2000" b="1" dirty="0"/>
          </a:p>
          <a:p>
            <a:pPr marL="342900" indent="-342900"/>
            <a:r>
              <a:rPr lang="en-US" sz="2000" b="1" dirty="0">
                <a:solidFill>
                  <a:srgbClr val="FF0000"/>
                </a:solidFill>
              </a:rPr>
              <a:t>1) 	Discontinuous in time/space</a:t>
            </a:r>
          </a:p>
          <a:p>
            <a:pPr marL="342900" indent="-342900">
              <a:buAutoNum type="arabicParenR" startAt="2"/>
            </a:pPr>
            <a:r>
              <a:rPr lang="en-US" sz="2000" b="1" dirty="0">
                <a:solidFill>
                  <a:srgbClr val="FF0000"/>
                </a:solidFill>
              </a:rPr>
              <a:t>Surface soil moisture only</a:t>
            </a:r>
          </a:p>
          <a:p>
            <a:pPr marL="342900" indent="-342900">
              <a:buAutoNum type="arabicParenR" startAt="2"/>
            </a:pPr>
            <a:r>
              <a:rPr lang="en-US" sz="2000" b="1" dirty="0">
                <a:solidFill>
                  <a:srgbClr val="FF0000"/>
                </a:solidFill>
              </a:rPr>
              <a:t>Retrieval errors </a:t>
            </a:r>
          </a:p>
          <a:p>
            <a:pPr marL="342900" indent="-342900">
              <a:buFontTx/>
              <a:buAutoNum type="arabicParenR" startAt="2"/>
            </a:pPr>
            <a:r>
              <a:rPr lang="en-US" sz="2000" b="1" dirty="0">
                <a:solidFill>
                  <a:srgbClr val="00B050"/>
                </a:solidFill>
              </a:rPr>
              <a:t>Direct “observations”</a:t>
            </a:r>
          </a:p>
          <a:p>
            <a:endParaRPr lang="en-US" sz="2000" b="1" dirty="0">
              <a:solidFill>
                <a:srgbClr val="92D050"/>
              </a:solidFill>
            </a:endParaRPr>
          </a:p>
          <a:p>
            <a:pPr marL="342900" indent="-342900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758" y="4829724"/>
            <a:ext cx="82042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SMERGE: Contiguous United States (CONUS), 0.125-degree, daily, 0-40 cm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2286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Model/Satellite Soil Moisture Merger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257800" y="3581400"/>
            <a:ext cx="1428751" cy="118588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84678" y="3595357"/>
            <a:ext cx="1601522" cy="11719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33400" y="1752600"/>
            <a:ext cx="3886200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48200" y="1752600"/>
            <a:ext cx="3886200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4975" y="1371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NLDAS-2 Noah model simulations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53000" y="1371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ESA CCI remote sensing retrievals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2286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SMERGE Approach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9004" y="1007892"/>
            <a:ext cx="80346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are many possible merging strategies (of varying complexity); however, for agricultural drought monitoring more complex approaches (i.e., full-blown data assimilation systems) have not been demonstrated to outperform simpler merging strategies [Han et al., </a:t>
            </a:r>
            <a:r>
              <a:rPr lang="en-US" i="1" dirty="0"/>
              <a:t>HESS</a:t>
            </a:r>
            <a:r>
              <a:rPr lang="en-US" dirty="0"/>
              <a:t>, 2014].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629472"/>
            <a:ext cx="3370821" cy="1465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88" y="4866465"/>
            <a:ext cx="2743200" cy="1342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0999" y="2449624"/>
            <a:ext cx="422996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The SMERGE approach:</a:t>
            </a:r>
          </a:p>
          <a:p>
            <a:endParaRPr lang="en-US" dirty="0"/>
          </a:p>
          <a:p>
            <a:pPr marL="0" lvl="1">
              <a:buAutoNum type="arabicParenR"/>
            </a:pPr>
            <a:r>
              <a:rPr lang="en-US" sz="1600" dirty="0"/>
              <a:t> Remove climatology from remotely sensed</a:t>
            </a:r>
          </a:p>
          <a:p>
            <a:pPr marL="0" lvl="1"/>
            <a:r>
              <a:rPr lang="en-US" sz="1600" dirty="0"/>
              <a:t>surface soil moisture retrievals.</a:t>
            </a:r>
          </a:p>
          <a:p>
            <a:pPr>
              <a:buAutoNum type="arabicParenR"/>
            </a:pPr>
            <a:endParaRPr lang="en-US" sz="1600" dirty="0"/>
          </a:p>
          <a:p>
            <a:pPr marL="0" lvl="1">
              <a:buAutoNum type="arabicParenR" startAt="2"/>
            </a:pPr>
            <a:r>
              <a:rPr lang="en-US" sz="1600" dirty="0"/>
              <a:t> Apply an exponential filter to surface soil </a:t>
            </a:r>
          </a:p>
          <a:p>
            <a:pPr marL="0" lvl="1"/>
            <a:r>
              <a:rPr lang="en-US" sz="1600" dirty="0"/>
              <a:t>moisture anomaly to approximate a deeper, root-zone anomaly signal [Tobin et al., </a:t>
            </a:r>
            <a:r>
              <a:rPr lang="en-US" sz="1600" i="1" dirty="0"/>
              <a:t>HESS</a:t>
            </a:r>
            <a:r>
              <a:rPr lang="en-US" sz="1600" dirty="0"/>
              <a:t>, 2017].</a:t>
            </a:r>
          </a:p>
          <a:p>
            <a:pPr>
              <a:buAutoNum type="arabicParenR"/>
            </a:pPr>
            <a:endParaRPr lang="en-US" sz="1600" dirty="0"/>
          </a:p>
          <a:p>
            <a:pPr marL="0" lvl="1"/>
            <a:r>
              <a:rPr lang="en-US" sz="1600" dirty="0"/>
              <a:t>3) Bi-linearly interpolate to fill temporal gaps.</a:t>
            </a:r>
          </a:p>
          <a:p>
            <a:pPr>
              <a:buAutoNum type="arabicParenR"/>
            </a:pPr>
            <a:endParaRPr lang="en-US" sz="1600" dirty="0"/>
          </a:p>
          <a:p>
            <a:pPr marL="0" lvl="1"/>
            <a:r>
              <a:rPr lang="en-US" sz="1600" dirty="0"/>
              <a:t>4) Average resulting anomalies with comparable model-based root-zone soil moisture anomalies.</a:t>
            </a:r>
          </a:p>
          <a:p>
            <a:pPr>
              <a:buAutoNum type="arabicParenR"/>
            </a:pPr>
            <a:endParaRPr lang="en-US" sz="1600" dirty="0"/>
          </a:p>
          <a:p>
            <a:pPr marL="0" lvl="1"/>
            <a:r>
              <a:rPr lang="en-US" sz="1600" dirty="0"/>
              <a:t>5) Add averaged anomalies back onto model-based root-zone climatology.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90610" y="2302207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Seasonality in Soil Moisture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3544" y="4504851"/>
            <a:ext cx="3047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Exponential Smoothing Example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3878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SMERGEv.1 - Example Time Series</a:t>
            </a:r>
          </a:p>
        </p:txBody>
      </p:sp>
      <p:pic>
        <p:nvPicPr>
          <p:cNvPr id="1026" name="Picture 2" descr="C:\Users\wcrow\AppData\Local\Microsoft\Windows\Temporary Internet Files\Content.Outlook\GJ63XFEW\Time_100c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20428"/>
            <a:ext cx="7391400" cy="27231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63830" y="91664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Daily time series for Cheyenne, WY (0-100 cm):</a:t>
            </a:r>
          </a:p>
        </p:txBody>
      </p:sp>
      <p:pic>
        <p:nvPicPr>
          <p:cNvPr id="1027" name="Picture 3" descr="C:\Users\wcrow\AppData\Local\Microsoft\Windows\Temporary Internet Files\Content.Outlook\GJ63XFEW\Time_100cm (3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870532"/>
            <a:ext cx="7508496" cy="2590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89230" y="3653014"/>
            <a:ext cx="6019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Daily anomaly time series for Cheyenne, WY (0-100 cm):</a:t>
            </a:r>
          </a:p>
        </p:txBody>
      </p:sp>
      <p:pic>
        <p:nvPicPr>
          <p:cNvPr id="10" name="Picture 2" descr="C:\Users\wcrow\AppData\Local\Microsoft\Windows\Temporary Internet Files\Content.Outlook\GJ63XFEW\Time_100cm.png"/>
          <p:cNvPicPr>
            <a:picLocks noChangeAspect="1" noChangeArrowheads="1"/>
          </p:cNvPicPr>
          <p:nvPr/>
        </p:nvPicPr>
        <p:blipFill rotWithShape="1">
          <a:blip r:embed="rId2" cstate="print"/>
          <a:srcRect l="4830" r="92077"/>
          <a:stretch/>
        </p:blipFill>
        <p:spPr bwMode="auto">
          <a:xfrm>
            <a:off x="1127451" y="3551917"/>
            <a:ext cx="228600" cy="27231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16200000">
            <a:off x="-1146669" y="2722855"/>
            <a:ext cx="47482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        Soil Moisture [m</a:t>
            </a:r>
            <a:r>
              <a:rPr lang="en-US" baseline="30000" dirty="0"/>
              <a:t>3</a:t>
            </a:r>
            <a:r>
              <a:rPr lang="en-US" dirty="0"/>
              <a:t>m</a:t>
            </a:r>
            <a:r>
              <a:rPr lang="en-US" baseline="30000" dirty="0"/>
              <a:t>-3</a:t>
            </a:r>
            <a:r>
              <a:rPr lang="en-US" dirty="0"/>
              <a:t>]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765" y="132903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SMERGEv.1 – Daily 2015 Animation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4953000"/>
            <a:ext cx="822960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Both modelled and remotely-sensed data sets require ancillary soil texture maps. Artifacts in these maps are possible.</a:t>
            </a:r>
          </a:p>
          <a:p>
            <a:endParaRPr lang="en-US" dirty="0"/>
          </a:p>
          <a:p>
            <a:r>
              <a:rPr lang="en-US" dirty="0"/>
              <a:t>However, persistence of soil texture patterns is arguably realistic….Dong and Ochsner, “</a:t>
            </a:r>
            <a:r>
              <a:rPr lang="en-US" dirty="0"/>
              <a:t>Soil Texture Often Exerts a Stronger Influence Than Precipitation on Mesoscale Soil Moisture Patterns”, </a:t>
            </a:r>
            <a:r>
              <a:rPr lang="en-US" i="1" dirty="0"/>
              <a:t>WRR</a:t>
            </a:r>
            <a:r>
              <a:rPr lang="en-US" dirty="0"/>
              <a:t>, 2018.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1452</Words>
  <Application>Microsoft Office PowerPoint</Application>
  <PresentationFormat>On-screen Show (4:3)</PresentationFormat>
  <Paragraphs>145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wcrow</dc:creator>
  <cp:lastModifiedBy>Crow, Wade</cp:lastModifiedBy>
  <cp:revision>63</cp:revision>
  <dcterms:created xsi:type="dcterms:W3CDTF">2017-08-17T19:35:22Z</dcterms:created>
  <dcterms:modified xsi:type="dcterms:W3CDTF">2018-05-08T14:59:55Z</dcterms:modified>
</cp:coreProperties>
</file>